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56" r:id="rId2"/>
    <p:sldMasterId id="2147483662" r:id="rId3"/>
    <p:sldMasterId id="2147483668" r:id="rId4"/>
  </p:sldMasterIdLst>
  <p:notesMasterIdLst>
    <p:notesMasterId r:id="rId27"/>
  </p:notesMasterIdLst>
  <p:sldIdLst>
    <p:sldId id="256" r:id="rId5"/>
    <p:sldId id="317" r:id="rId6"/>
    <p:sldId id="294" r:id="rId7"/>
    <p:sldId id="293" r:id="rId8"/>
    <p:sldId id="296" r:id="rId9"/>
    <p:sldId id="298" r:id="rId10"/>
    <p:sldId id="262" r:id="rId11"/>
    <p:sldId id="260" r:id="rId12"/>
    <p:sldId id="299" r:id="rId13"/>
    <p:sldId id="263" r:id="rId14"/>
    <p:sldId id="300" r:id="rId15"/>
    <p:sldId id="295" r:id="rId16"/>
    <p:sldId id="314" r:id="rId17"/>
    <p:sldId id="302" r:id="rId18"/>
    <p:sldId id="304" r:id="rId19"/>
    <p:sldId id="303" r:id="rId20"/>
    <p:sldId id="305" r:id="rId21"/>
    <p:sldId id="307" r:id="rId22"/>
    <p:sldId id="309" r:id="rId23"/>
    <p:sldId id="315" r:id="rId24"/>
    <p:sldId id="310" r:id="rId25"/>
    <p:sldId id="285" r:id="rId2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99"/>
    <a:srgbClr val="FFFFCC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5899" autoAdjust="0"/>
  </p:normalViewPr>
  <p:slideViewPr>
    <p:cSldViewPr showGuides="1">
      <p:cViewPr varScale="1">
        <p:scale>
          <a:sx n="93" d="100"/>
          <a:sy n="93" d="100"/>
        </p:scale>
        <p:origin x="1416" y="90"/>
      </p:cViewPr>
      <p:guideLst>
        <p:guide orient="horz" pos="2160"/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-44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0AF67-E180-4D64-A57E-068AE81DD6A8}" type="datetimeFigureOut">
              <a:rPr lang="sv-SE" smtClean="0"/>
              <a:pPr/>
              <a:t>2019-08-22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E9D7-EAE2-4E58-85DB-5AB109F62C7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35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rgbClr val="4C5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B7BDD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81E17A1-9EC6-4E9E-8E03-235C1D6CC9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99CDDD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B2E14B6-AD49-4CB6-BFCD-58EEB965BD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BADFAD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89E1BC8-44DB-44F8-BA01-EF69EFC1DE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F7C29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87AA9E9-C1CC-49FB-B7CB-92283C1C7A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EC510F-E200-4F69-8186-B77CC3A2EAA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rgbClr val="4C5CC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D605CC6-F8EE-451A-97C4-1F930998D2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28C15DE-42A6-431A-BD76-D7049D84468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2BA2E0F-D5B6-4C57-8A77-3875CC0BE10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fa.se/kollektivtrafik/anvandbarhet-i-kollektivtrafik-8307/" TargetMode="External"/><Relationship Id="rId2" Type="http://schemas.openxmlformats.org/officeDocument/2006/relationships/hyperlink" Target="https://www.trafa.se/funktionshinde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5013176"/>
            <a:ext cx="6696744" cy="1368152"/>
          </a:xfrm>
        </p:spPr>
        <p:txBody>
          <a:bodyPr/>
          <a:lstStyle/>
          <a:p>
            <a:pPr algn="l">
              <a:lnSpc>
                <a:spcPts val="3200"/>
              </a:lnSpc>
            </a:pPr>
            <a:r>
              <a:rPr lang="sv-SE" sz="2400" noProof="0" dirty="0">
                <a:solidFill>
                  <a:srgbClr val="FDF0E6"/>
                </a:solidFill>
              </a:rPr>
              <a:t>Sammandrag av regeringsuppdrag och utvecklingsarbete 2018/2019</a:t>
            </a:r>
            <a:br>
              <a:rPr lang="sv-SE" sz="2400" noProof="0" dirty="0">
                <a:solidFill>
                  <a:srgbClr val="FDF0E6"/>
                </a:solidFill>
              </a:rPr>
            </a:br>
            <a:br>
              <a:rPr lang="sv-SE" sz="2400" noProof="0" dirty="0">
                <a:solidFill>
                  <a:srgbClr val="FDF0E6"/>
                </a:solidFill>
              </a:rPr>
            </a:br>
            <a:r>
              <a:rPr lang="sv-SE" sz="2400" noProof="0" dirty="0">
                <a:solidFill>
                  <a:srgbClr val="FDF0E6"/>
                </a:solidFill>
              </a:rPr>
              <a:t>Tom Andersson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508104" y="764704"/>
            <a:ext cx="3276088" cy="1317439"/>
          </a:xfrm>
        </p:spPr>
        <p:txBody>
          <a:bodyPr/>
          <a:lstStyle/>
          <a:p>
            <a:pPr algn="r"/>
            <a:r>
              <a:rPr lang="sv-SE" sz="1800" noProof="0" dirty="0">
                <a:solidFill>
                  <a:schemeClr val="tx1"/>
                </a:solidFill>
              </a:rPr>
              <a:t>Konferens för presidier, VD och förvaltningschefer</a:t>
            </a:r>
          </a:p>
          <a:p>
            <a:pPr algn="r">
              <a:spcBef>
                <a:spcPts val="1200"/>
              </a:spcBef>
            </a:pPr>
            <a:r>
              <a:rPr lang="sv-SE" sz="1800" noProof="0" dirty="0">
                <a:solidFill>
                  <a:schemeClr val="tx1"/>
                </a:solidFill>
              </a:rPr>
              <a:t>Clarion </a:t>
            </a:r>
            <a:r>
              <a:rPr lang="sv-SE" sz="1800" noProof="0" dirty="0" err="1">
                <a:solidFill>
                  <a:schemeClr val="tx1"/>
                </a:solidFill>
              </a:rPr>
              <a:t>Hotel</a:t>
            </a:r>
            <a:r>
              <a:rPr lang="sv-SE" sz="1800" noProof="0" dirty="0">
                <a:solidFill>
                  <a:schemeClr val="tx1"/>
                </a:solidFill>
              </a:rPr>
              <a:t> Stockholm</a:t>
            </a:r>
          </a:p>
          <a:p>
            <a:pPr algn="r"/>
            <a:r>
              <a:rPr lang="sv-SE" sz="1800" noProof="0" dirty="0">
                <a:solidFill>
                  <a:schemeClr val="tx1"/>
                </a:solidFill>
              </a:rPr>
              <a:t>Ringvägen 98, Stockholm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E0C4E43-2E9A-4EC7-BD97-E7AF8EDBBB26}"/>
              </a:ext>
            </a:extLst>
          </p:cNvPr>
          <p:cNvSpPr txBox="1"/>
          <p:nvPr/>
        </p:nvSpPr>
        <p:spPr>
          <a:xfrm>
            <a:off x="683568" y="2996952"/>
            <a:ext cx="7344816" cy="1944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2000" b="1" dirty="0" err="1">
                <a:solidFill>
                  <a:srgbClr val="FDF0E6"/>
                </a:solidFill>
              </a:rPr>
              <a:t>Fredag</a:t>
            </a:r>
            <a:r>
              <a:rPr lang="en-GB" sz="2000" b="1" dirty="0">
                <a:solidFill>
                  <a:srgbClr val="FDF0E6"/>
                </a:solidFill>
              </a:rPr>
              <a:t> 23 </a:t>
            </a:r>
            <a:r>
              <a:rPr lang="en-GB" sz="2000" b="1" dirty="0" err="1">
                <a:solidFill>
                  <a:srgbClr val="FDF0E6"/>
                </a:solidFill>
              </a:rPr>
              <a:t>augusti</a:t>
            </a:r>
            <a:r>
              <a:rPr lang="en-GB" sz="2000" b="1" dirty="0">
                <a:solidFill>
                  <a:srgbClr val="FDF0E6"/>
                </a:solidFill>
              </a:rPr>
              <a:t> 11:10-11:50</a:t>
            </a:r>
            <a:br>
              <a:rPr lang="en-GB" sz="2000" b="1" dirty="0">
                <a:solidFill>
                  <a:srgbClr val="FDF0E6"/>
                </a:solidFill>
              </a:rPr>
            </a:br>
            <a:endParaRPr lang="en-GB" sz="2000" b="1" dirty="0">
              <a:solidFill>
                <a:srgbClr val="FDF0E6"/>
              </a:solidFill>
            </a:endParaRPr>
          </a:p>
          <a:p>
            <a:r>
              <a:rPr lang="en-GB" sz="3600" b="1" dirty="0" err="1">
                <a:solidFill>
                  <a:srgbClr val="FDF0E6"/>
                </a:solidFill>
                <a:latin typeface="+mj-lt"/>
              </a:rPr>
              <a:t>Kartläggning</a:t>
            </a:r>
            <a:r>
              <a:rPr lang="en-GB" sz="3600" b="1" dirty="0">
                <a:solidFill>
                  <a:srgbClr val="FDF0E6"/>
                </a:solidFill>
                <a:latin typeface="+mj-lt"/>
              </a:rPr>
              <a:t> </a:t>
            </a:r>
            <a:r>
              <a:rPr lang="en-GB" sz="3600" b="1" dirty="0" err="1">
                <a:solidFill>
                  <a:srgbClr val="FDF0E6"/>
                </a:solidFill>
                <a:latin typeface="+mj-lt"/>
              </a:rPr>
              <a:t>av</a:t>
            </a:r>
            <a:r>
              <a:rPr lang="en-GB" sz="3600" b="1" dirty="0">
                <a:solidFill>
                  <a:srgbClr val="FDF0E6"/>
                </a:solidFill>
                <a:latin typeface="+mj-lt"/>
              </a:rPr>
              <a:t> </a:t>
            </a:r>
            <a:r>
              <a:rPr lang="en-GB" sz="3600" b="1" dirty="0" err="1">
                <a:solidFill>
                  <a:srgbClr val="FDF0E6"/>
                </a:solidFill>
                <a:latin typeface="+mj-lt"/>
              </a:rPr>
              <a:t>funktionshinder</a:t>
            </a:r>
            <a:endParaRPr lang="en-GB" sz="3600" b="1" dirty="0">
              <a:solidFill>
                <a:srgbClr val="FDF0E6"/>
              </a:solidFill>
              <a:latin typeface="+mj-lt"/>
            </a:endParaRPr>
          </a:p>
          <a:p>
            <a:r>
              <a:rPr lang="en-GB" sz="3600" b="1" dirty="0" err="1">
                <a:solidFill>
                  <a:srgbClr val="FDF0E6"/>
                </a:solidFill>
                <a:latin typeface="+mj-lt"/>
                <a:cs typeface="Arial" pitchFamily="34" charset="0"/>
              </a:rPr>
              <a:t>i</a:t>
            </a:r>
            <a:r>
              <a:rPr lang="en-GB" sz="3600" b="1" dirty="0">
                <a:solidFill>
                  <a:srgbClr val="FDF0E6"/>
                </a:solidFill>
                <a:latin typeface="+mj-lt"/>
                <a:cs typeface="Arial" pitchFamily="34" charset="0"/>
              </a:rPr>
              <a:t> </a:t>
            </a:r>
            <a:r>
              <a:rPr lang="en-GB" sz="3600" b="1" dirty="0" err="1">
                <a:solidFill>
                  <a:srgbClr val="FDF0E6"/>
                </a:solidFill>
                <a:latin typeface="+mj-lt"/>
                <a:cs typeface="Arial" pitchFamily="34" charset="0"/>
              </a:rPr>
              <a:t>kollektivtrafiken</a:t>
            </a:r>
            <a:endParaRPr lang="en-GB" sz="3600" b="1" dirty="0">
              <a:latin typeface="+mj-lt"/>
              <a:cs typeface="Arial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187C770-7608-476A-BCCF-C1DA2FCBB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59222"/>
            <a:ext cx="3400900" cy="5334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7" y="728764"/>
            <a:ext cx="6736043" cy="648072"/>
          </a:xfrm>
        </p:spPr>
        <p:txBody>
          <a:bodyPr/>
          <a:lstStyle/>
          <a:p>
            <a:r>
              <a:rPr lang="sv-SE" sz="2800" noProof="0" dirty="0"/>
              <a:t>Effekter på resandet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9</a:t>
            </a:fld>
            <a:endParaRPr lang="sv-SE" noProof="0" dirty="0"/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36B75A65-BA4E-4F6B-AB60-4CC8BAFB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F59498-2DB2-465E-8EE5-FDBDEA971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00808"/>
            <a:ext cx="7746084" cy="439201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Alla typer av </a:t>
            </a:r>
            <a:r>
              <a:rPr lang="sv-SE" sz="2000" b="1" i="1" dirty="0"/>
              <a:t>funktionsnedsättningar</a:t>
            </a:r>
            <a:r>
              <a:rPr lang="sv-SE" sz="2000" dirty="0"/>
              <a:t> reducerar resandet.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Större andel som aldrig reser kollektivt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Större andel som avstår från enskilda resor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000" dirty="0"/>
              <a:t>Effekten av medicinska eller fysiska nedsättningar är mer entydiga, och tilltar med ålder.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000" dirty="0"/>
              <a:t>Effekten av psykiska och kognitiva nedsättningar är mer tvetydiga, med en större andel yngre och studenter.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000" dirty="0"/>
              <a:t>En viktigare faktor: </a:t>
            </a:r>
            <a:r>
              <a:rPr lang="sv-SE" sz="2000" b="1" i="1" dirty="0"/>
              <a:t>Funktionshinder</a:t>
            </a:r>
          </a:p>
        </p:txBody>
      </p:sp>
    </p:spTree>
    <p:extLst>
      <p:ext uri="{BB962C8B-B14F-4D97-AF65-F5344CB8AC3E}">
        <p14:creationId xmlns:p14="http://schemas.microsoft.com/office/powerpoint/2010/main" val="377064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3966E97-AACE-437E-B9C7-88C5D2A0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120000" cy="1332000"/>
          </a:xfrm>
        </p:spPr>
        <p:txBody>
          <a:bodyPr/>
          <a:lstStyle/>
          <a:p>
            <a:r>
              <a:rPr lang="sv-SE" dirty="0"/>
              <a:t>Allmänna och särskilda funktionshinder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4CF05D9-2F6A-401B-B7A9-0251A04B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72816"/>
            <a:ext cx="2993556" cy="4104456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1800"/>
              </a:spcBef>
              <a:buNone/>
            </a:pPr>
            <a:r>
              <a:rPr lang="sv-SE" dirty="0"/>
              <a:t>Allmänna hinder</a:t>
            </a:r>
          </a:p>
          <a:p>
            <a:pPr marL="342900" indent="-342900">
              <a:lnSpc>
                <a:spcPts val="3200"/>
              </a:lnSpc>
              <a:spcBef>
                <a:spcPts val="1800"/>
              </a:spcBef>
              <a:buAutoNum type="arabicPeriod"/>
            </a:pPr>
            <a:r>
              <a:rPr lang="sv-SE" dirty="0"/>
              <a:t>Spontan och flexibel hjälp och service</a:t>
            </a:r>
          </a:p>
          <a:p>
            <a:pPr marL="342900" indent="-342900">
              <a:lnSpc>
                <a:spcPts val="3200"/>
              </a:lnSpc>
              <a:spcBef>
                <a:spcPts val="1800"/>
              </a:spcBef>
              <a:buAutoNum type="arabicPeriod"/>
            </a:pPr>
            <a:r>
              <a:rPr lang="sv-SE" dirty="0"/>
              <a:t>Trafik, byten, stress trängsel och utrymme</a:t>
            </a:r>
          </a:p>
          <a:p>
            <a:pPr marL="342900" indent="-342900">
              <a:lnSpc>
                <a:spcPts val="3200"/>
              </a:lnSpc>
              <a:spcBef>
                <a:spcPts val="1800"/>
              </a:spcBef>
              <a:buAutoNum type="arabicPeriod"/>
            </a:pPr>
            <a:r>
              <a:rPr lang="sv-SE" dirty="0"/>
              <a:t>Fysiska hinder och säkerhet</a:t>
            </a:r>
          </a:p>
          <a:p>
            <a:pPr marL="0" indent="0">
              <a:lnSpc>
                <a:spcPts val="3200"/>
              </a:lnSpc>
              <a:spcBef>
                <a:spcPts val="1800"/>
              </a:spcBef>
              <a:buNone/>
            </a:pPr>
            <a:endParaRPr lang="sv-SE" dirty="0"/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2B635483-9B5F-436D-973F-1360A4D3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10</a:t>
            </a:fld>
            <a:endParaRPr lang="sv-SE" noProof="0"/>
          </a:p>
        </p:txBody>
      </p:sp>
      <p:sp>
        <p:nvSpPr>
          <p:cNvPr id="12" name="Platshållare för innehåll 8">
            <a:extLst>
              <a:ext uri="{FF2B5EF4-FFF2-40B4-BE49-F238E27FC236}">
                <a16:creationId xmlns:a16="http://schemas.microsoft.com/office/drawing/2014/main" id="{5B555E03-FE33-467B-B6F3-BD624FE5746E}"/>
              </a:ext>
            </a:extLst>
          </p:cNvPr>
          <p:cNvSpPr txBox="1">
            <a:spLocks/>
          </p:cNvSpPr>
          <p:nvPr/>
        </p:nvSpPr>
        <p:spPr>
          <a:xfrm>
            <a:off x="4499992" y="1628800"/>
            <a:ext cx="4154496" cy="45004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4000" indent="-144463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14413" indent="-11430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sv-SE" sz="1800" dirty="0"/>
              <a:t>Allmänna hinder utbredda på samma sätt i alla grupper</a:t>
            </a:r>
          </a:p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sv-SE" sz="1800" dirty="0"/>
              <a:t>Personer med funktionsnedsättning i högre grad drabbade</a:t>
            </a:r>
          </a:p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sv-SE" sz="1800" dirty="0"/>
              <a:t>Funktionshinder viktigare förklaring till resandet än funktionsnedsättning</a:t>
            </a:r>
          </a:p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sv-SE" sz="1800" dirty="0"/>
              <a:t>Effekten av allmänna hinder i samma storleksordning som storstadsregion, körkort och studier</a:t>
            </a:r>
          </a:p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sv-SE" sz="1800" dirty="0"/>
              <a:t>Exempel på särskilda hinder: Brist på utrymme för större hjälpmedel</a:t>
            </a:r>
          </a:p>
        </p:txBody>
      </p:sp>
    </p:spTree>
    <p:extLst>
      <p:ext uri="{BB962C8B-B14F-4D97-AF65-F5344CB8AC3E}">
        <p14:creationId xmlns:p14="http://schemas.microsoft.com/office/powerpoint/2010/main" val="155420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25A7DA15-D338-4ADB-BC6D-1CDEA07D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254778" cy="1332000"/>
          </a:xfrm>
        </p:spPr>
        <p:txBody>
          <a:bodyPr/>
          <a:lstStyle/>
          <a:p>
            <a:r>
              <a:rPr lang="sv-SE" dirty="0"/>
              <a:t>Nationell måluppföljning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D24EB435-043C-4354-9837-566F391470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56992"/>
            <a:ext cx="5745712" cy="2664296"/>
          </a:xfrm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11276799-95B8-4799-98CF-7ABA85DE1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5575" y="1484784"/>
            <a:ext cx="7792640" cy="4982193"/>
          </a:xfrm>
        </p:spPr>
        <p:txBody>
          <a:bodyPr/>
          <a:lstStyle/>
          <a:p>
            <a:pPr marL="271463" indent="-271463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Tillgänglighetsanpassade fordon från FRIDA</a:t>
            </a:r>
          </a:p>
          <a:p>
            <a:pPr marL="271463" indent="-271463"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Tillgänglighetsanpassade hållplatslägen (Trafikverket)</a:t>
            </a:r>
          </a:p>
          <a:p>
            <a:pPr marL="0" indent="0">
              <a:lnSpc>
                <a:spcPts val="2400"/>
              </a:lnSpc>
              <a:spcBef>
                <a:spcPts val="2400"/>
              </a:spcBef>
              <a:buNone/>
            </a:pPr>
            <a:r>
              <a:rPr lang="sv-SE" sz="1800" b="1" dirty="0"/>
              <a:t>Brist på kvalitetssäkring och helhetsperspektiv</a:t>
            </a:r>
          </a:p>
          <a:p>
            <a:pPr marL="271463" indent="-271463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Oklara kriterier och underlag</a:t>
            </a:r>
          </a:p>
          <a:p>
            <a:pPr marL="271463" indent="-271463"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Isolerade åtgärder</a:t>
            </a:r>
          </a:p>
          <a:p>
            <a:pPr marL="0" indent="0">
              <a:lnSpc>
                <a:spcPts val="2600"/>
              </a:lnSpc>
              <a:spcBef>
                <a:spcPts val="1200"/>
              </a:spcBef>
              <a:buNone/>
            </a:pPr>
            <a:endParaRPr lang="sv-SE" sz="18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11</a:t>
            </a:fld>
            <a:endParaRPr lang="sv-SE" noProof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1D977D6D-1CF3-45DB-BC41-DF5ABECF4CE4}"/>
              </a:ext>
            </a:extLst>
          </p:cNvPr>
          <p:cNvSpPr/>
          <p:nvPr/>
        </p:nvSpPr>
        <p:spPr>
          <a:xfrm>
            <a:off x="4932040" y="5301208"/>
            <a:ext cx="2736304" cy="25191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A5DDA4A0-4566-46AD-BE1A-5126A5B9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8187B40-F6AB-485A-A1CF-AC4EAE8FDC18}"/>
              </a:ext>
            </a:extLst>
          </p:cNvPr>
          <p:cNvSpPr txBox="1"/>
          <p:nvPr/>
        </p:nvSpPr>
        <p:spPr>
          <a:xfrm>
            <a:off x="899592" y="4365104"/>
            <a:ext cx="2088233" cy="10440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800"/>
              </a:lnSpc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Exempel från FRIDA</a:t>
            </a:r>
          </a:p>
        </p:txBody>
      </p:sp>
    </p:spTree>
    <p:extLst>
      <p:ext uri="{BB962C8B-B14F-4D97-AF65-F5344CB8AC3E}">
        <p14:creationId xmlns:p14="http://schemas.microsoft.com/office/powerpoint/2010/main" val="2906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736042" cy="1332000"/>
          </a:xfrm>
        </p:spPr>
        <p:txBody>
          <a:bodyPr/>
          <a:lstStyle/>
          <a:p>
            <a:r>
              <a:rPr lang="sv-SE" sz="2800" dirty="0"/>
              <a:t>Alternativa målbilder</a:t>
            </a:r>
            <a:endParaRPr lang="sv-SE" sz="2800" noProof="0" dirty="0"/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484784"/>
            <a:ext cx="7674076" cy="460804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Ca 70 000 hållplatser i Samtrafikens databas, motsvarande närmare fem miljarder ”unika relationer” från en plats till en annan.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Målet för det prioriterade nätet 2009 (etapp I): ca 3300 bytespunkter, motsvarande ca 10 miljoner unika relationer (0,2 %)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Aktuellt mål i nationell plan: 150 stationer och 2000 hållplatslägen (1000 hållplatser) på statliga nätet, motsvarande ca 1,3 miljoner unika relationer (0,026 %)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b="1" dirty="0"/>
              <a:t>Mer intressanta läges-, mål- och resultatbilder</a:t>
            </a:r>
          </a:p>
          <a:p>
            <a:pPr marL="271463" indent="-271463"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Hur fördelar sig resandet på tänkbara relationer?</a:t>
            </a:r>
          </a:p>
          <a:p>
            <a:pPr marL="271463" indent="-271463"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Hur stor andel kan genomföras av alla?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12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202047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dirty="0"/>
              <a:t>Uppföljande utvecklingsprojekt</a:t>
            </a:r>
            <a:endParaRPr lang="sv-SE" sz="2800" noProof="0" dirty="0"/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132856"/>
            <a:ext cx="7674076" cy="3959969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Syftet med den nationella måluppföljningen: En lägesbild över utvecklingen i/av transportsystemet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15 indikatorer, däribland ”Användbarhet för alla”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En av flera undergrupper: Personer med funktionsnedsättning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Behovet: Några få, relevanta mått som fångar kollektivtrafikens användbarhet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13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3251325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noProof="0" dirty="0"/>
              <a:t>Arbetet i praktiken</a:t>
            </a:r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204864"/>
            <a:ext cx="7386044" cy="3887961"/>
          </a:xfrm>
        </p:spPr>
        <p:txBody>
          <a:bodyPr/>
          <a:lstStyle/>
          <a:p>
            <a:pPr marL="266700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Samråd och konsultstöd</a:t>
            </a:r>
          </a:p>
          <a:p>
            <a:pPr marL="590700" lvl="1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dirty="0"/>
              <a:t>Avseende ett självskattningsverktyg för ”expertbedömningar” av tillgänglighet (MEDIATE)</a:t>
            </a:r>
          </a:p>
          <a:p>
            <a:pPr marL="266700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Utformning av enkät för kostnadseffektiv webbpanel</a:t>
            </a:r>
          </a:p>
          <a:p>
            <a:pPr marL="266700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Underlag från RKM och residenskommuner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14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27189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noProof="0" dirty="0"/>
              <a:t>Inledande slutsatser</a:t>
            </a:r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996952"/>
            <a:ext cx="7853390" cy="3095873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sv-SE" sz="2000" b="1" dirty="0"/>
              <a:t>Regional variation </a:t>
            </a:r>
            <a:r>
              <a:rPr lang="sv-SE" sz="2000" dirty="0"/>
              <a:t>som utgångspunkt för uppföljning med tanke på betydelsen av regional kollektivtrafik, men att det saknas standardiserade tillförlitliga mått.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15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2316564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dirty="0"/>
              <a:t>Mått 1. </a:t>
            </a:r>
            <a:r>
              <a:rPr lang="sv-SE" sz="2800" noProof="0" dirty="0"/>
              <a:t>Användbar information</a:t>
            </a:r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844824"/>
            <a:ext cx="7853390" cy="424800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sz="2000" b="1" dirty="0"/>
              <a:t>Konsumentverkets förslag till föreskrifter om krav på information till kollektivtrafikresenärer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14 krav på tillgänglighetsinformation, samt olika </a:t>
            </a:r>
            <a:r>
              <a:rPr lang="sv-SE" sz="2000" dirty="0" err="1"/>
              <a:t>delkrav</a:t>
            </a:r>
            <a:r>
              <a:rPr lang="sv-SE" sz="2000" dirty="0"/>
              <a:t>, utgör grund för Trafikanalys kvalitetsgranskning.</a:t>
            </a:r>
            <a:endParaRPr lang="sv-SE" sz="1600" dirty="0"/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sv-SE" sz="1600" dirty="0"/>
              <a:t>1. Förekommer information enligt krav?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sv-SE" sz="1600" dirty="0"/>
              <a:t>2. Är den strukturerad?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sv-SE" sz="1600" dirty="0"/>
              <a:t>3. Är den specifik?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sv-SE" sz="1600" dirty="0"/>
              <a:t>4. Finns den i reseplaneraren?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sv-SE" sz="1600" dirty="0"/>
              <a:t>5. Är den i trafikinformation om avvikelser och störningar?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16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3051054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dirty="0"/>
              <a:t>Mått 2. Regional måluppföljning</a:t>
            </a:r>
            <a:endParaRPr lang="sv-SE" sz="2800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17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2F4E27-B472-471A-9DBC-C5676FA4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060764"/>
            <a:ext cx="7853390" cy="4032061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Hur stor andel påstigningar sker vid tillgänglighetsanpassade hållplatser och stationer i er region?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Årliga kvalitativa jämförelser…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1. Hur många RKM kan och har rapporterat?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2. Vilka kriterier använder dem? Har de utvecklats?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3. Hur många har en positiv utveckling?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4. Vad betyder det i termer av ”tillgängliga relationer (resor)”?</a:t>
            </a:r>
          </a:p>
          <a:p>
            <a:pPr marL="0" indent="0">
              <a:spcBef>
                <a:spcPts val="600"/>
              </a:spcBef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97891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542810" cy="1332000"/>
          </a:xfrm>
        </p:spPr>
        <p:txBody>
          <a:bodyPr/>
          <a:lstStyle/>
          <a:p>
            <a:r>
              <a:rPr lang="sv-SE" sz="2800" dirty="0"/>
              <a:t>Exempel på kvalitativ diskussion</a:t>
            </a:r>
            <a:endParaRPr lang="sv-SE" sz="2800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18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2F4E27-B472-471A-9DBC-C5676FA4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484784"/>
            <a:ext cx="7853390" cy="4608041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v-SE" sz="2000" dirty="0"/>
              <a:t>Region Blekinge: </a:t>
            </a:r>
            <a:r>
              <a:rPr lang="sv-SE" sz="2000" b="1" i="1" dirty="0"/>
              <a:t>83 procent </a:t>
            </a:r>
            <a:r>
              <a:rPr lang="sv-SE" sz="2000" dirty="0"/>
              <a:t>av påstigningarna vid busshållplatser som uppfyller fem kriterier</a:t>
            </a:r>
          </a:p>
          <a:p>
            <a:pPr>
              <a:lnSpc>
                <a:spcPts val="24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600" dirty="0"/>
              <a:t>Plattform med kantstenshöjd 16 –17 cm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600" dirty="0"/>
              <a:t>Väderskydd med sittbänk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600" dirty="0"/>
              <a:t>Tidtabell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600" dirty="0"/>
              <a:t>Belysning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600" dirty="0" err="1"/>
              <a:t>Nivåfri</a:t>
            </a:r>
            <a:r>
              <a:rPr lang="sv-SE" sz="1600" dirty="0"/>
              <a:t> anslutning till omgivande väg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Buss och tåg: 77 respektive 23 procent av påstigningarna.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dirty="0"/>
              <a:t>Under antagenet om fullt ut anpassade tågstationer: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000" b="1" i="1" dirty="0"/>
              <a:t>76 procent ”tillgängliga relationer (resor)” enligt egna kriterier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endParaRPr lang="sv-SE" sz="1600" dirty="0"/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6324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966746" cy="1332000"/>
          </a:xfrm>
        </p:spPr>
        <p:txBody>
          <a:bodyPr/>
          <a:lstStyle/>
          <a:p>
            <a:r>
              <a:rPr lang="sv-SE" sz="2800" dirty="0"/>
              <a:t>Disposition</a:t>
            </a:r>
            <a:endParaRPr lang="sv-SE" sz="2800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</a:t>
            </a:fld>
            <a:endParaRPr lang="sv-SE" noProof="0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1E4CF4FC-F2CD-4363-8A01-4AE81DAC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564904"/>
            <a:ext cx="7853390" cy="3527921"/>
          </a:xfrm>
        </p:spPr>
        <p:txBody>
          <a:bodyPr/>
          <a:lstStyle/>
          <a:p>
            <a:pPr marL="266700" indent="-2667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Upplägget på kartläggningen</a:t>
            </a:r>
          </a:p>
          <a:p>
            <a:pPr marL="266700" indent="-2667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Generella slutsatser om behov och insatser</a:t>
            </a:r>
          </a:p>
          <a:p>
            <a:pPr marL="266700" indent="-2667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Befolkningsenkät om effekter av funktionshinder på resandet</a:t>
            </a:r>
          </a:p>
          <a:p>
            <a:pPr marL="266700" indent="-2667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Dagens måluppföljning på området</a:t>
            </a:r>
          </a:p>
          <a:p>
            <a:pPr marL="266700" indent="-2667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Framtidens måluppföljning</a:t>
            </a:r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D2010C11-2AB4-4F26-A5BC-09E8482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95225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398794" cy="1332000"/>
          </a:xfrm>
        </p:spPr>
        <p:txBody>
          <a:bodyPr/>
          <a:lstStyle/>
          <a:p>
            <a:r>
              <a:rPr lang="sv-SE" sz="2800" dirty="0"/>
              <a:t>Mått 3. </a:t>
            </a:r>
            <a:r>
              <a:rPr lang="sv-SE" sz="2800" noProof="0" dirty="0"/>
              <a:t>Diskrepans i upplevda hinder</a:t>
            </a:r>
          </a:p>
        </p:txBody>
      </p:sp>
      <p:sp>
        <p:nvSpPr>
          <p:cNvPr id="19" name="Platshållare för innehåll 18">
            <a:extLst>
              <a:ext uri="{FF2B5EF4-FFF2-40B4-BE49-F238E27FC236}">
                <a16:creationId xmlns:a16="http://schemas.microsoft.com/office/drawing/2014/main" id="{67F0DD73-548E-4ABF-B060-7BF82EFA5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276872"/>
            <a:ext cx="7853390" cy="3815953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3000"/>
              </a:spcBef>
              <a:buNone/>
            </a:pPr>
            <a:r>
              <a:rPr lang="sv-SE" sz="2000" dirty="0"/>
              <a:t>Mål och mått:</a:t>
            </a:r>
          </a:p>
          <a:p>
            <a:pPr marL="0" indent="0">
              <a:lnSpc>
                <a:spcPts val="3200"/>
              </a:lnSpc>
              <a:spcBef>
                <a:spcPts val="3000"/>
              </a:spcBef>
              <a:buNone/>
            </a:pPr>
            <a:r>
              <a:rPr lang="sv-SE" sz="2000" dirty="0"/>
              <a:t>Att minska diskrepansen i upplevda hinder mellan personer med och utan funktionsnedsättning</a:t>
            </a:r>
          </a:p>
          <a:p>
            <a:pPr marL="0" indent="0">
              <a:lnSpc>
                <a:spcPts val="3200"/>
              </a:lnSpc>
              <a:spcBef>
                <a:spcPts val="3000"/>
              </a:spcBef>
              <a:buNone/>
            </a:pPr>
            <a:r>
              <a:rPr lang="sv-SE" sz="2000" dirty="0"/>
              <a:t>7 av 25 delfrågor lämpade för att beskriva effekter av funktionshinder på resandet med kollektivtrafik</a:t>
            </a:r>
          </a:p>
          <a:p>
            <a:pPr marL="0" indent="0">
              <a:lnSpc>
                <a:spcPts val="3200"/>
              </a:lnSpc>
              <a:spcBef>
                <a:spcPts val="3000"/>
              </a:spcBef>
              <a:buNone/>
            </a:pPr>
            <a:endParaRPr lang="sv-SE" sz="200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19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033753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038754" cy="1332000"/>
          </a:xfrm>
        </p:spPr>
        <p:txBody>
          <a:bodyPr/>
          <a:lstStyle/>
          <a:p>
            <a:r>
              <a:rPr lang="sv-SE" sz="2800" dirty="0"/>
              <a:t>De sju delfrågorna</a:t>
            </a:r>
            <a:endParaRPr lang="sv-SE" sz="2800" noProof="0" dirty="0"/>
          </a:p>
        </p:txBody>
      </p:sp>
      <p:sp>
        <p:nvSpPr>
          <p:cNvPr id="19" name="Platshållare för innehåll 18">
            <a:extLst>
              <a:ext uri="{FF2B5EF4-FFF2-40B4-BE49-F238E27FC236}">
                <a16:creationId xmlns:a16="http://schemas.microsoft.com/office/drawing/2014/main" id="{67F0DD73-548E-4ABF-B060-7BF82EFA5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988840"/>
            <a:ext cx="7853390" cy="4103985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Det är lätt att göra spontana resor och ändra resplaner.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Det är enkelt att planera hela resan, även när jag måste byta linjer och färdmedel.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Det är enkelt att ta sig till och från hållplatser och stationer även på vintern.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Hållplatser och stationer är utformade så att det är enkelt att göra byten.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Hjälpmedel och faciliteter fungerar som de ska på hållplatser och stationer.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Alla färdmedel och fordon är utformade så att det är enkelt att göra byten.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sv-SE" sz="1600" i="1" dirty="0"/>
              <a:t>Det är enkelt att få aktuell information om hållplatser, byten och tider under en resa.</a:t>
            </a:r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20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21293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E5FC53CB-DDA7-4012-9743-D407CC50A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8136904" cy="3017508"/>
          </a:xfrm>
        </p:spPr>
        <p:txBody>
          <a:bodyPr/>
          <a:lstStyle/>
          <a:p>
            <a:pPr algn="l">
              <a:spcBef>
                <a:spcPts val="1200"/>
              </a:spcBef>
            </a:pPr>
            <a:r>
              <a:rPr lang="sv-SE" sz="2800" noProof="0" dirty="0"/>
              <a:t>För mer information och rapport:</a:t>
            </a:r>
            <a:br>
              <a:rPr lang="sv-SE" sz="2800" noProof="0" dirty="0"/>
            </a:br>
            <a:br>
              <a:rPr lang="sv-SE" noProof="0" dirty="0"/>
            </a:br>
            <a:r>
              <a:rPr lang="sv-SE" sz="2400" noProof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https://www.trafa.se/funktionshinder</a:t>
            </a:r>
            <a:br>
              <a:rPr lang="sv-SE" sz="2400" noProof="0" dirty="0"/>
            </a:br>
            <a:br>
              <a:rPr lang="sv-SE" sz="2400" noProof="0" dirty="0"/>
            </a:br>
            <a:r>
              <a:rPr lang="sv-SE" sz="2400" noProof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https://www.trafa.se/kollektivtrafik/anvandbarhet-i-kollektivtrafik-8307/</a:t>
            </a:r>
            <a:r>
              <a:rPr lang="sv-SE" sz="2400" noProof="0" dirty="0"/>
              <a:t> </a:t>
            </a:r>
            <a:br>
              <a:rPr lang="sv-SE" noProof="0" dirty="0"/>
            </a:br>
            <a:br>
              <a:rPr lang="sv-SE" sz="4800" noProof="0" dirty="0"/>
            </a:br>
            <a:br>
              <a:rPr lang="sv-SE" sz="4800" noProof="0" dirty="0"/>
            </a:br>
            <a:r>
              <a:rPr lang="sv-SE" sz="4800" noProof="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342539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966746" cy="1332000"/>
          </a:xfrm>
        </p:spPr>
        <p:txBody>
          <a:bodyPr/>
          <a:lstStyle/>
          <a:p>
            <a:r>
              <a:rPr lang="sv-SE" sz="2800" dirty="0"/>
              <a:t>Kartläggningen i praktiken</a:t>
            </a:r>
            <a:endParaRPr lang="sv-SE" sz="2800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2</a:t>
            </a:fld>
            <a:endParaRPr lang="sv-SE" noProof="0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1E4CF4FC-F2CD-4363-8A01-4AE81DAC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060764"/>
            <a:ext cx="7853390" cy="403206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sz="2000" i="1" dirty="0"/>
              <a:t>Hur påverkar hinder resandet med allmän kollektivtrafik, respektive vilka underlag används i planering av åtgärder?</a:t>
            </a:r>
          </a:p>
          <a:p>
            <a:pPr marL="457200" indent="-457200">
              <a:lnSpc>
                <a:spcPts val="24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sv-SE" sz="1800" dirty="0"/>
              <a:t>Regelverk och tidigare utredningar och analyser</a:t>
            </a:r>
          </a:p>
          <a:p>
            <a:pPr marL="457200" indent="-4572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v-SE" sz="1800" dirty="0"/>
              <a:t>Målstyrning och uppföljning av allmän regional kollektivtrafik</a:t>
            </a:r>
          </a:p>
          <a:p>
            <a:pPr marL="457200" indent="-4572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v-SE" sz="1800" dirty="0"/>
              <a:t>Internationell forskningsöversikt</a:t>
            </a:r>
          </a:p>
          <a:p>
            <a:pPr marL="457200" indent="-4572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v-SE" sz="1800" dirty="0"/>
              <a:t>Funktionshinderrörelsens perspektiv: nationell och regional korrespondens, möten, skrivelser och enkäter</a:t>
            </a:r>
          </a:p>
          <a:p>
            <a:pPr marL="457200" indent="-4572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v-SE" sz="1800" dirty="0"/>
              <a:t>Resenärsundersökningar, statistik och analyser</a:t>
            </a:r>
          </a:p>
          <a:p>
            <a:pPr marL="0" indent="0">
              <a:lnSpc>
                <a:spcPts val="3200"/>
              </a:lnSpc>
              <a:spcBef>
                <a:spcPts val="600"/>
              </a:spcBef>
              <a:buNone/>
            </a:pPr>
            <a:endParaRPr lang="sv-SE" sz="2000" i="1" dirty="0"/>
          </a:p>
          <a:p>
            <a:pPr marL="0" indent="0">
              <a:lnSpc>
                <a:spcPts val="3200"/>
              </a:lnSpc>
              <a:spcBef>
                <a:spcPts val="600"/>
              </a:spcBef>
              <a:buNone/>
            </a:pPr>
            <a:endParaRPr lang="sv-SE" sz="2000" dirty="0"/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D2010C11-2AB4-4F26-A5BC-09E8482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138911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6398794" cy="1332000"/>
          </a:xfrm>
        </p:spPr>
        <p:txBody>
          <a:bodyPr/>
          <a:lstStyle/>
          <a:p>
            <a:r>
              <a:rPr lang="sv-SE" sz="2800" noProof="0" dirty="0"/>
              <a:t>Trafikutskottets slutsatser 2013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15DFE1-B315-4A7B-952B-29268ACCC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800" y="1628800"/>
            <a:ext cx="4147232" cy="4464025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Det finns fortfarande många hinder. 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Trygghet är centralt inför en resa. 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Insatser för att öka tillgängligheten är </a:t>
            </a:r>
            <a:r>
              <a:rPr lang="sv-SE" sz="1600" i="1" dirty="0" err="1"/>
              <a:t>okoordinerade</a:t>
            </a:r>
            <a:r>
              <a:rPr lang="sv-SE" sz="1600" i="1" dirty="0"/>
              <a:t>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Det finns tydliga mål och regler för tillgängligheten, men det går långsamt.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Det behövs tydligare styrsignaler för att målen ska kunna uppnås.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Information om tillgängligheten och trafik kan bli bättre.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600" i="1" dirty="0"/>
              <a:t>Biljettköp kan förenklas.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sv-SE" sz="1600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36E5C7-10C4-4A55-83F7-AD2903662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0112" y="1628801"/>
            <a:ext cx="3074376" cy="3312368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i="1" dirty="0"/>
              <a:t>Ledsagningens finansiering bör ses över.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i="1" dirty="0"/>
              <a:t>Det är inte tillräckligt tydligt vem som ansvarar för samordning av insatser.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i="1" dirty="0"/>
              <a:t>Kunskapen om resultat är begränsad.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i="1" dirty="0"/>
              <a:t>Tillsynen behöver stärkas.</a:t>
            </a:r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D2010C11-2AB4-4F26-A5BC-09E8482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3</a:t>
            </a:fld>
            <a:endParaRPr lang="sv-SE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D7F1326-DECF-44EA-B17B-16D89D324BD1}"/>
              </a:ext>
            </a:extLst>
          </p:cNvPr>
          <p:cNvSpPr txBox="1"/>
          <p:nvPr/>
        </p:nvSpPr>
        <p:spPr>
          <a:xfrm>
            <a:off x="5674088" y="4905228"/>
            <a:ext cx="2426304" cy="14761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800"/>
              </a:lnSpc>
            </a:pPr>
            <a:r>
              <a:rPr lang="sv-SE" b="1" dirty="0"/>
              <a:t>På en punkt skiljer sig Trafikanalys slutsatser…</a:t>
            </a:r>
          </a:p>
          <a:p>
            <a:pPr>
              <a:lnSpc>
                <a:spcPts val="2800"/>
              </a:lnSpc>
            </a:pPr>
            <a:endParaRPr lang="sv-SE" sz="20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8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6326786" cy="1332000"/>
          </a:xfrm>
        </p:spPr>
        <p:txBody>
          <a:bodyPr/>
          <a:lstStyle/>
          <a:p>
            <a:pPr>
              <a:lnSpc>
                <a:spcPts val="3600"/>
              </a:lnSpc>
              <a:spcBef>
                <a:spcPts val="1200"/>
              </a:spcBef>
            </a:pPr>
            <a:r>
              <a:rPr lang="sv-SE" sz="2800" dirty="0"/>
              <a:t>”Det finns tydliga mål och regler…”</a:t>
            </a:r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D2010C11-2AB4-4F26-A5BC-09E8482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4</a:t>
            </a:fld>
            <a:endParaRPr lang="sv-SE" noProof="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0EEBA32-E84C-4A1B-8642-61E4F1ED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988840"/>
            <a:ext cx="6953996" cy="4103985"/>
          </a:xfrm>
        </p:spPr>
        <p:txBody>
          <a:bodyPr/>
          <a:lstStyle/>
          <a:p>
            <a:pPr marL="271463" indent="-271463">
              <a:lnSpc>
                <a:spcPts val="26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Oklara begrepp: ”fullt tillgängliga bytespunkter för alla resenärer”</a:t>
            </a:r>
          </a:p>
          <a:p>
            <a:pPr marL="271463" indent="-271463">
              <a:lnSpc>
                <a:spcPts val="26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Stor regional variation</a:t>
            </a:r>
          </a:p>
          <a:p>
            <a:pPr marL="271463" indent="-271463">
              <a:lnSpc>
                <a:spcPts val="26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I praktiken främst isolerade åtgärder för fysisk tillgänglighet, även tekniska hjälpmedel och ledsagning</a:t>
            </a:r>
          </a:p>
          <a:p>
            <a:pPr marL="271463" indent="-271463">
              <a:lnSpc>
                <a:spcPts val="26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Sällsynt med sammanhållna riktlinjer som omfattar miljö, teknik, information och service</a:t>
            </a:r>
          </a:p>
          <a:p>
            <a:pPr marL="271463" indent="-271463">
              <a:lnSpc>
                <a:spcPts val="26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Funktionshinder som särskilda åtgärdsbehov för enskilda grupper, inga ”allmänna funktionella hinder”</a:t>
            </a:r>
          </a:p>
        </p:txBody>
      </p:sp>
    </p:spTree>
    <p:extLst>
      <p:ext uri="{BB962C8B-B14F-4D97-AF65-F5344CB8AC3E}">
        <p14:creationId xmlns:p14="http://schemas.microsoft.com/office/powerpoint/2010/main" val="124362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6736042" cy="1332000"/>
          </a:xfrm>
        </p:spPr>
        <p:txBody>
          <a:bodyPr/>
          <a:lstStyle/>
          <a:p>
            <a:r>
              <a:rPr lang="sv-SE" sz="2800" dirty="0"/>
              <a:t>Nytt </a:t>
            </a:r>
            <a:r>
              <a:rPr lang="sv-SE" sz="2800" noProof="0" dirty="0"/>
              <a:t>sammanhållet regelverk i Kanada</a:t>
            </a:r>
          </a:p>
        </p:txBody>
      </p:sp>
      <p:sp>
        <p:nvSpPr>
          <p:cNvPr id="11" name="Platshållare för sidfot 3">
            <a:extLst>
              <a:ext uri="{FF2B5EF4-FFF2-40B4-BE49-F238E27FC236}">
                <a16:creationId xmlns:a16="http://schemas.microsoft.com/office/drawing/2014/main" id="{D2010C11-2AB4-4F26-A5BC-09E8482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5</a:t>
            </a:fld>
            <a:endParaRPr lang="sv-SE" noProof="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0EEBA32-E84C-4A1B-8642-61E4F1ED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72816"/>
            <a:ext cx="7026004" cy="432000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sz="2000" dirty="0"/>
              <a:t>I juli 2019 antogs lag för ”tillgängliga transporter för personer med funktionsnedsättning” med krav på:</a:t>
            </a:r>
          </a:p>
          <a:p>
            <a:pPr marL="266700" indent="-2667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hur kommunikation med resenärer med funktionsnedsättningar ska gå till,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hur personal ska utbildas för att hjälpa resenärer med funktionsnedsättningar,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vilken hjälp som ska ges till resenärer med funktionsnedsättningar,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hur terminalbyggnader ska göras tillgängliga, och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1800" dirty="0"/>
              <a:t>hur flygplan, färjor, tåg och bussar ska göras tillgängliga. </a:t>
            </a:r>
          </a:p>
        </p:txBody>
      </p:sp>
    </p:spTree>
    <p:extLst>
      <p:ext uri="{BB962C8B-B14F-4D97-AF65-F5344CB8AC3E}">
        <p14:creationId xmlns:p14="http://schemas.microsoft.com/office/powerpoint/2010/main" val="296842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120000" cy="13320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sv-SE" sz="2800" noProof="0" dirty="0"/>
              <a:t>Resenärsperspektivet</a:t>
            </a:r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628800"/>
            <a:ext cx="7853390" cy="4392488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1200"/>
              </a:spcBef>
              <a:buNone/>
            </a:pPr>
            <a:r>
              <a:rPr lang="sv-SE" sz="2400" b="1" noProof="0" dirty="0"/>
              <a:t>Vilka förmågor behöver vi för att resa kollektivt?</a:t>
            </a:r>
          </a:p>
          <a:p>
            <a:pPr marL="265113" indent="-265113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Fysisk rörelse</a:t>
            </a:r>
            <a:endParaRPr lang="sv-SE" sz="2000" noProof="0" dirty="0"/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Tolerans mot miljöer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Orientering och navigering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000" noProof="0" dirty="0"/>
              <a:t>Att förstå systemet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000" dirty="0"/>
              <a:t>Att göra sig förstådd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000" noProof="0" dirty="0"/>
              <a:t>Planering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000" b="1" dirty="0"/>
              <a:t>Vad i miljön reducerar vår förmåga och därmed även resandet?</a:t>
            </a:r>
          </a:p>
          <a:p>
            <a:pPr marL="0" indent="0">
              <a:spcBef>
                <a:spcPts val="1200"/>
              </a:spcBef>
              <a:buNone/>
            </a:pPr>
            <a:endParaRPr lang="sv-SE" sz="2000" noProof="0" dirty="0"/>
          </a:p>
          <a:p>
            <a:pPr marL="0" indent="0">
              <a:spcBef>
                <a:spcPts val="1200"/>
              </a:spcBef>
              <a:buNone/>
            </a:pPr>
            <a:endParaRPr lang="sv-SE" sz="2000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6</a:t>
            </a:fld>
            <a:endParaRPr lang="sv-SE" noProof="0" dirty="0"/>
          </a:p>
        </p:txBody>
      </p:sp>
      <p:sp>
        <p:nvSpPr>
          <p:cNvPr id="12" name="Platshållare för sidfot 3">
            <a:extLst>
              <a:ext uri="{FF2B5EF4-FFF2-40B4-BE49-F238E27FC236}">
                <a16:creationId xmlns:a16="http://schemas.microsoft.com/office/drawing/2014/main" id="{DE5591A0-1B00-435E-8B0E-2FAAE190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pic>
        <p:nvPicPr>
          <p:cNvPr id="13" name="Platshållare för innehåll 5">
            <a:extLst>
              <a:ext uri="{FF2B5EF4-FFF2-40B4-BE49-F238E27FC236}">
                <a16:creationId xmlns:a16="http://schemas.microsoft.com/office/drawing/2014/main" id="{F7F50648-9845-44DE-9AAB-53B85D373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95" y="2564903"/>
            <a:ext cx="3811064" cy="2415942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C60B67FB-3927-4968-87DF-64FAEED4ED16}"/>
              </a:ext>
            </a:extLst>
          </p:cNvPr>
          <p:cNvSpPr txBox="1"/>
          <p:nvPr/>
        </p:nvSpPr>
        <p:spPr>
          <a:xfrm>
            <a:off x="4499992" y="5023642"/>
            <a:ext cx="3587379" cy="3436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200" dirty="0">
                <a:latin typeface="Arial" pitchFamily="34" charset="0"/>
                <a:cs typeface="Arial" pitchFamily="34" charset="0"/>
              </a:rPr>
              <a:t>Källa: Resenärsforum</a:t>
            </a:r>
          </a:p>
        </p:txBody>
      </p:sp>
    </p:spTree>
    <p:extLst>
      <p:ext uri="{BB962C8B-B14F-4D97-AF65-F5344CB8AC3E}">
        <p14:creationId xmlns:p14="http://schemas.microsoft.com/office/powerpoint/2010/main" val="387029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AC4C93D-0229-4EE2-9463-76F8153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noProof="0" dirty="0"/>
              <a:t>Befolkningsenkät</a:t>
            </a:r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0BE828BE-CC17-44A7-8C5C-EC27D285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348880"/>
            <a:ext cx="7853390" cy="3743945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sz="2000" noProof="0" dirty="0"/>
              <a:t>25 frågor om funktionsnedsättningar, resvanor och upplevda hinder</a:t>
            </a:r>
          </a:p>
          <a:p>
            <a:pPr marL="265113" indent="-26511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noProof="0" dirty="0"/>
              <a:t>Webb, telefon och postalt</a:t>
            </a:r>
          </a:p>
          <a:p>
            <a:pPr marL="265113" indent="-26511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noProof="0" dirty="0"/>
              <a:t>3 436 respondenter </a:t>
            </a:r>
            <a:r>
              <a:rPr lang="sv-SE" sz="2000" dirty="0"/>
              <a:t>på 13 inledande frågor</a:t>
            </a:r>
            <a:r>
              <a:rPr lang="sv-SE" sz="2000" noProof="0" dirty="0"/>
              <a:t> (31 % svarsfrekvens)</a:t>
            </a:r>
          </a:p>
          <a:p>
            <a:pPr marL="265113" indent="-26511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sv-SE" sz="2000" noProof="0" dirty="0"/>
              <a:t>2 660 respondenter på hela enkäten (24 % svarsfrekvens)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7</a:t>
            </a:fld>
            <a:endParaRPr lang="sv-SE" noProof="0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8F78E3E9-828C-421B-97AC-6D8F7195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</p:spTree>
    <p:extLst>
      <p:ext uri="{BB962C8B-B14F-4D97-AF65-F5344CB8AC3E}">
        <p14:creationId xmlns:p14="http://schemas.microsoft.com/office/powerpoint/2010/main" val="293281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8</a:t>
            </a:fld>
            <a:endParaRPr lang="sv-SE" noProof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5A7DA15-D338-4ADB-BC6D-1CDEA07D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974858" cy="1332000"/>
          </a:xfrm>
        </p:spPr>
        <p:txBody>
          <a:bodyPr/>
          <a:lstStyle/>
          <a:p>
            <a:r>
              <a:rPr lang="sv-SE" dirty="0"/>
              <a:t>Närmare en av tre har minst en av fyra funktionsnedsättningar.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038178AC-CBA1-4457-A3CE-D5D7B69A4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748"/>
            <a:ext cx="6120000" cy="4118692"/>
          </a:xfrm>
        </p:spPr>
      </p:pic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29781416-A936-4B98-B0C4-2A42D0BC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062" y="6315320"/>
            <a:ext cx="6120000" cy="252000"/>
          </a:xfrm>
        </p:spPr>
        <p:txBody>
          <a:bodyPr/>
          <a:lstStyle/>
          <a:p>
            <a:r>
              <a:rPr lang="sv-SE" noProof="0" dirty="0"/>
              <a:t>Trafikanalys – </a:t>
            </a:r>
            <a:r>
              <a:rPr lang="sv-SE" dirty="0"/>
              <a:t>Funktionshinder i kollektivtrafik</a:t>
            </a:r>
            <a:r>
              <a:rPr lang="sv-SE" noProof="0" dirty="0"/>
              <a:t> – Augusti 2019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317594E-93F0-42C9-80C7-8005AB87728E}"/>
              </a:ext>
            </a:extLst>
          </p:cNvPr>
          <p:cNvSpPr txBox="1"/>
          <p:nvPr/>
        </p:nvSpPr>
        <p:spPr>
          <a:xfrm>
            <a:off x="4932040" y="1844824"/>
            <a:ext cx="2941730" cy="575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600" dirty="0">
                <a:latin typeface="Arial" pitchFamily="34" charset="0"/>
                <a:cs typeface="Arial" pitchFamily="34" charset="0"/>
              </a:rPr>
              <a:t>3 436 respondenter</a:t>
            </a:r>
          </a:p>
        </p:txBody>
      </p:sp>
    </p:spTree>
    <p:extLst>
      <p:ext uri="{BB962C8B-B14F-4D97-AF65-F5344CB8AC3E}">
        <p14:creationId xmlns:p14="http://schemas.microsoft.com/office/powerpoint/2010/main" val="3465437810"/>
      </p:ext>
    </p:extLst>
  </p:cSld>
  <p:clrMapOvr>
    <a:masterClrMapping/>
  </p:clrMapOvr>
</p:sld>
</file>

<file path=ppt/theme/theme1.xml><?xml version="1.0" encoding="utf-8"?>
<a:theme xmlns:a="http://schemas.openxmlformats.org/drawingml/2006/main" name="TA Tema - Lila">
  <a:themeElements>
    <a:clrScheme name="TA Färgschema - Lil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C5CC5"/>
      </a:accent1>
      <a:accent2>
        <a:srgbClr val="707BB7"/>
      </a:accent2>
      <a:accent3>
        <a:srgbClr val="949CC9"/>
      </a:accent3>
      <a:accent4>
        <a:srgbClr val="B7BDDB"/>
      </a:accent4>
      <a:accent5>
        <a:srgbClr val="DBDEED"/>
      </a:accent5>
      <a:accent6>
        <a:srgbClr val="EDEEF6"/>
      </a:accent6>
      <a:hlink>
        <a:srgbClr val="002060"/>
      </a:hlink>
      <a:folHlink>
        <a:srgbClr val="7030A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C63DC74C-972C-4310-8086-2EF337666391}"/>
    </a:ext>
  </a:extLst>
</a:theme>
</file>

<file path=ppt/theme/theme2.xml><?xml version="1.0" encoding="utf-8"?>
<a:theme xmlns:a="http://schemas.openxmlformats.org/drawingml/2006/main" name="TA Tema - Orange">
  <a:themeElements>
    <a:clrScheme name="TA Färgschema - Orang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C6608"/>
      </a:accent1>
      <a:accent2>
        <a:srgbClr val="F08539"/>
      </a:accent2>
      <a:accent3>
        <a:srgbClr val="F6B688"/>
      </a:accent3>
      <a:accent4>
        <a:srgbClr val="F7C29C"/>
      </a:accent4>
      <a:accent5>
        <a:srgbClr val="FBE0CE"/>
      </a:accent5>
      <a:accent6>
        <a:srgbClr val="FDF0E6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56959F92-A048-4127-A8F5-3AF7041FC050}"/>
    </a:ext>
  </a:extLst>
</a:theme>
</file>

<file path=ppt/theme/theme3.xml><?xml version="1.0" encoding="utf-8"?>
<a:theme xmlns:a="http://schemas.openxmlformats.org/drawingml/2006/main" name="TA Tema - Blå">
  <a:themeElements>
    <a:clrScheme name="TA Färgschema - Blå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3AB"/>
      </a:accent1>
      <a:accent2>
        <a:srgbClr val="0098BC"/>
      </a:accent2>
      <a:accent3>
        <a:srgbClr val="66B5CD"/>
      </a:accent3>
      <a:accent4>
        <a:srgbClr val="99CDDD"/>
      </a:accent4>
      <a:accent5>
        <a:srgbClr val="CCE6EE"/>
      </a:accent5>
      <a:accent6>
        <a:srgbClr val="E6F3F7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D962509D-4CA8-4216-B88C-E55099A3235E}"/>
    </a:ext>
  </a:extLst>
</a:theme>
</file>

<file path=ppt/theme/theme4.xml><?xml version="1.0" encoding="utf-8"?>
<a:theme xmlns:a="http://schemas.openxmlformats.org/drawingml/2006/main" name="TA Tema - Grön">
  <a:themeElements>
    <a:clrScheme name="TA Färgscema - Grö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2AF32"/>
      </a:accent1>
      <a:accent2>
        <a:srgbClr val="75BF5B"/>
      </a:accent2>
      <a:accent3>
        <a:srgbClr val="98CF84"/>
      </a:accent3>
      <a:accent4>
        <a:srgbClr val="BADFAD"/>
      </a:accent4>
      <a:accent5>
        <a:srgbClr val="DDEFD6"/>
      </a:accent5>
      <a:accent6>
        <a:srgbClr val="EEF7EB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2AB867F6-A88B-414F-BC4A-1D1CAC09D56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1307</Words>
  <Application>Microsoft Office PowerPoint</Application>
  <PresentationFormat>Bildspel på skärmen (4:3)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22</vt:i4>
      </vt:variant>
    </vt:vector>
  </HeadingPairs>
  <TitlesOfParts>
    <vt:vector size="29" baseType="lpstr">
      <vt:lpstr>Arial</vt:lpstr>
      <vt:lpstr>Calibri</vt:lpstr>
      <vt:lpstr>Wingdings</vt:lpstr>
      <vt:lpstr>TA Tema - Lila</vt:lpstr>
      <vt:lpstr>TA Tema - Orange</vt:lpstr>
      <vt:lpstr>TA Tema - Blå</vt:lpstr>
      <vt:lpstr>TA Tema - Grön</vt:lpstr>
      <vt:lpstr>Sammandrag av regeringsuppdrag och utvecklingsarbete 2018/2019  Tom Andersson</vt:lpstr>
      <vt:lpstr>Disposition</vt:lpstr>
      <vt:lpstr>Kartläggningen i praktiken</vt:lpstr>
      <vt:lpstr>Trafikutskottets slutsatser 2013</vt:lpstr>
      <vt:lpstr>”Det finns tydliga mål och regler…”</vt:lpstr>
      <vt:lpstr>Nytt sammanhållet regelverk i Kanada</vt:lpstr>
      <vt:lpstr>Resenärsperspektivet</vt:lpstr>
      <vt:lpstr>Befolkningsenkät</vt:lpstr>
      <vt:lpstr>Närmare en av tre har minst en av fyra funktionsnedsättningar.</vt:lpstr>
      <vt:lpstr>Effekter på resandet</vt:lpstr>
      <vt:lpstr>Allmänna och särskilda funktionshinder</vt:lpstr>
      <vt:lpstr>Nationell måluppföljning</vt:lpstr>
      <vt:lpstr>Alternativa målbilder</vt:lpstr>
      <vt:lpstr>Uppföljande utvecklingsprojekt</vt:lpstr>
      <vt:lpstr>Arbetet i praktiken</vt:lpstr>
      <vt:lpstr>Inledande slutsatser</vt:lpstr>
      <vt:lpstr>Mått 1. Användbar information</vt:lpstr>
      <vt:lpstr>Mått 2. Regional måluppföljning</vt:lpstr>
      <vt:lpstr>Exempel på kvalitativ diskussion</vt:lpstr>
      <vt:lpstr>Mått 3. Diskrepans i upplevda hinder</vt:lpstr>
      <vt:lpstr>De sju delfrågorna</vt:lpstr>
      <vt:lpstr>För mer information och rapport:  https://www.trafa.se/funktionshinder  https://www.trafa.se/kollektivtrafik/anvandbarhet-i-kollektivtrafik-8307/    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2019-05-27T06:10:42Z</dcterms:created>
  <dcterms:modified xsi:type="dcterms:W3CDTF">2019-08-22T14:13:26Z</dcterms:modified>
</cp:coreProperties>
</file>