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  <p:sldMasterId id="2147483656" r:id="rId2"/>
    <p:sldMasterId id="2147483662" r:id="rId3"/>
    <p:sldMasterId id="2147483668" r:id="rId4"/>
  </p:sldMasterIdLst>
  <p:notesMasterIdLst>
    <p:notesMasterId r:id="rId27"/>
  </p:notesMasterIdLst>
  <p:sldIdLst>
    <p:sldId id="256" r:id="rId5"/>
    <p:sldId id="317" r:id="rId6"/>
    <p:sldId id="294" r:id="rId7"/>
    <p:sldId id="293" r:id="rId8"/>
    <p:sldId id="296" r:id="rId9"/>
    <p:sldId id="298" r:id="rId10"/>
    <p:sldId id="262" r:id="rId11"/>
    <p:sldId id="260" r:id="rId12"/>
    <p:sldId id="299" r:id="rId13"/>
    <p:sldId id="263" r:id="rId14"/>
    <p:sldId id="300" r:id="rId15"/>
    <p:sldId id="295" r:id="rId16"/>
    <p:sldId id="314" r:id="rId17"/>
    <p:sldId id="302" r:id="rId18"/>
    <p:sldId id="304" r:id="rId19"/>
    <p:sldId id="303" r:id="rId20"/>
    <p:sldId id="305" r:id="rId21"/>
    <p:sldId id="307" r:id="rId22"/>
    <p:sldId id="309" r:id="rId23"/>
    <p:sldId id="315" r:id="rId24"/>
    <p:sldId id="310" r:id="rId25"/>
    <p:sldId id="285" r:id="rId2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Författare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99"/>
    <a:srgbClr val="FFFFCC"/>
    <a:srgbClr val="FFCC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llanmörkt forma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2" autoAdjust="0"/>
    <p:restoredTop sz="95899" autoAdjust="0"/>
  </p:normalViewPr>
  <p:slideViewPr>
    <p:cSldViewPr showGuides="1">
      <p:cViewPr varScale="1">
        <p:scale>
          <a:sx n="93" d="100"/>
          <a:sy n="93" d="100"/>
        </p:scale>
        <p:origin x="1416" y="90"/>
      </p:cViewPr>
      <p:guideLst>
        <p:guide orient="horz" pos="2160"/>
        <p:guide orient="horz" pos="4319"/>
        <p:guide pos="2880"/>
      </p:guideLst>
    </p:cSldViewPr>
  </p:slideViewPr>
  <p:outlineViewPr>
    <p:cViewPr>
      <p:scale>
        <a:sx n="33" d="100"/>
        <a:sy n="33" d="100"/>
      </p:scale>
      <p:origin x="0" y="-445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0AF67-E180-4D64-A57E-068AE81DD6A8}" type="datetimeFigureOut">
              <a:rPr lang="sv-SE" smtClean="0"/>
              <a:pPr/>
              <a:t>2019-08-22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BE9D7-EAE2-4E58-85DB-5AB109F62C7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7354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2286000"/>
            <a:ext cx="9147600" cy="4572000"/>
          </a:xfrm>
          <a:prstGeom prst="rect">
            <a:avLst/>
          </a:prstGeom>
          <a:solidFill>
            <a:srgbClr val="4C5C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sv-SE" noProof="0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041884" y="2450468"/>
            <a:ext cx="3816000" cy="3636000"/>
          </a:xfrm>
        </p:spPr>
        <p:txBody>
          <a:bodyPr lIns="0" tIns="0" rIns="0" bIns="0" anchor="t">
            <a:noAutofit/>
          </a:bodyPr>
          <a:lstStyle>
            <a:lvl1pPr algn="r">
              <a:lnSpc>
                <a:spcPts val="2400"/>
              </a:lnSpc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6072198" y="2451600"/>
            <a:ext cx="2484000" cy="363600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2400"/>
              </a:lnSpc>
              <a:buNone/>
              <a:defRPr sz="2000" b="1" baseline="0">
                <a:solidFill>
                  <a:srgbClr val="B7BDDB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/>
              <a:t>Klicka för att lägga till underrubrik och datum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357520" y="6315320"/>
            <a:ext cx="1296968" cy="252000"/>
          </a:xfrm>
        </p:spPr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281E17A1-9EC6-4E9E-8E03-235C1D6CC9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026536" cy="576064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2286000"/>
            <a:ext cx="9147600" cy="45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sv-SE" noProof="0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041884" y="2450468"/>
            <a:ext cx="3816000" cy="3636000"/>
          </a:xfrm>
        </p:spPr>
        <p:txBody>
          <a:bodyPr lIns="0" tIns="0" rIns="0" bIns="0" anchor="t">
            <a:noAutofit/>
          </a:bodyPr>
          <a:lstStyle>
            <a:lvl1pPr algn="r">
              <a:lnSpc>
                <a:spcPts val="2400"/>
              </a:lnSpc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6072198" y="2451600"/>
            <a:ext cx="2484000" cy="363600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2400"/>
              </a:lnSpc>
              <a:buNone/>
              <a:defRPr sz="2000" b="1" baseline="0">
                <a:solidFill>
                  <a:srgbClr val="99CDDD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/>
              <a:t>Klicka för att lägga till underrubrik och datum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357520" y="6315320"/>
            <a:ext cx="1296968" cy="252000"/>
          </a:xfrm>
        </p:spPr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CB2E14B6-AD49-4CB6-BFCD-58EEB965BD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026536" cy="5760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14348" y="2298700"/>
            <a:ext cx="7853390" cy="3794125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712800" y="2298700"/>
            <a:ext cx="5132498" cy="3794125"/>
          </a:xfrm>
        </p:spPr>
        <p:txBody>
          <a:bodyPr lIns="0" tIns="0" rIns="0" bIns="0">
            <a:noAutofit/>
          </a:bodyPr>
          <a:lstStyle>
            <a:lvl1pPr>
              <a:lnSpc>
                <a:spcPts val="2800"/>
              </a:lnSpc>
              <a:defRPr sz="1800"/>
            </a:lvl1pPr>
            <a:lvl2pPr>
              <a:lnSpc>
                <a:spcPts val="2800"/>
              </a:lnSpc>
              <a:defRPr sz="1600"/>
            </a:lvl2pPr>
            <a:lvl3pPr>
              <a:lnSpc>
                <a:spcPts val="2400"/>
              </a:lnSpc>
              <a:spcBef>
                <a:spcPts val="0"/>
              </a:spcBef>
              <a:defRPr sz="12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072199" y="2298700"/>
            <a:ext cx="2495540" cy="3794125"/>
          </a:xfrm>
        </p:spPr>
        <p:txBody>
          <a:bodyPr lIns="0" tIns="0" rIns="0" bIns="0">
            <a:noAutofit/>
          </a:bodyPr>
          <a:lstStyle>
            <a:lvl1pPr>
              <a:lnSpc>
                <a:spcPts val="2200"/>
              </a:lnSpc>
              <a:defRPr sz="1600"/>
            </a:lvl1pPr>
            <a:lvl2pPr>
              <a:lnSpc>
                <a:spcPts val="2800"/>
              </a:lnSpc>
              <a:defRPr sz="1200"/>
            </a:lvl2pPr>
            <a:lvl3pPr>
              <a:lnSpc>
                <a:spcPts val="2400"/>
              </a:lnSpc>
              <a:spcBef>
                <a:spcPts val="0"/>
              </a:spcBef>
              <a:defRPr sz="12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2286000"/>
            <a:ext cx="9147600" cy="45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sv-SE" noProof="0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041884" y="2450468"/>
            <a:ext cx="3816000" cy="3636000"/>
          </a:xfrm>
        </p:spPr>
        <p:txBody>
          <a:bodyPr lIns="0" tIns="0" rIns="0" bIns="0" anchor="t">
            <a:noAutofit/>
          </a:bodyPr>
          <a:lstStyle>
            <a:lvl1pPr algn="r">
              <a:lnSpc>
                <a:spcPts val="2400"/>
              </a:lnSpc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6072198" y="2451600"/>
            <a:ext cx="2484000" cy="363600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2400"/>
              </a:lnSpc>
              <a:buNone/>
              <a:defRPr sz="2000" b="1" baseline="0">
                <a:solidFill>
                  <a:srgbClr val="BADFAD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/>
              <a:t>Klicka för att lägga till underrubrik och datum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357520" y="6315320"/>
            <a:ext cx="1296968" cy="252000"/>
          </a:xfrm>
        </p:spPr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89E1BC8-44DB-44F8-BA01-EF69EFC1DE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026536" cy="5760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14348" y="2298700"/>
            <a:ext cx="7853390" cy="3794125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712800" y="2298700"/>
            <a:ext cx="5132498" cy="3794125"/>
          </a:xfrm>
        </p:spPr>
        <p:txBody>
          <a:bodyPr lIns="0" tIns="0" rIns="0" bIns="0">
            <a:noAutofit/>
          </a:bodyPr>
          <a:lstStyle>
            <a:lvl1pPr>
              <a:lnSpc>
                <a:spcPts val="2800"/>
              </a:lnSpc>
              <a:defRPr sz="1800"/>
            </a:lvl1pPr>
            <a:lvl2pPr>
              <a:lnSpc>
                <a:spcPts val="2800"/>
              </a:lnSpc>
              <a:defRPr sz="1600"/>
            </a:lvl2pPr>
            <a:lvl3pPr>
              <a:lnSpc>
                <a:spcPts val="2400"/>
              </a:lnSpc>
              <a:spcBef>
                <a:spcPts val="0"/>
              </a:spcBef>
              <a:defRPr sz="12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072199" y="2298700"/>
            <a:ext cx="2495540" cy="3794125"/>
          </a:xfrm>
        </p:spPr>
        <p:txBody>
          <a:bodyPr lIns="0" tIns="0" rIns="0" bIns="0">
            <a:noAutofit/>
          </a:bodyPr>
          <a:lstStyle>
            <a:lvl1pPr>
              <a:lnSpc>
                <a:spcPts val="2200"/>
              </a:lnSpc>
              <a:defRPr sz="1600"/>
            </a:lvl1pPr>
            <a:lvl2pPr>
              <a:lnSpc>
                <a:spcPts val="2800"/>
              </a:lnSpc>
              <a:defRPr sz="1200"/>
            </a:lvl2pPr>
            <a:lvl3pPr>
              <a:lnSpc>
                <a:spcPts val="2400"/>
              </a:lnSpc>
              <a:spcBef>
                <a:spcPts val="0"/>
              </a:spcBef>
              <a:defRPr sz="12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14348" y="2298700"/>
            <a:ext cx="7853390" cy="3794125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/>
              <a:t>Klicka här för att ändra mall för rubrikformat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712800" y="2298700"/>
            <a:ext cx="5132498" cy="3794125"/>
          </a:xfrm>
        </p:spPr>
        <p:txBody>
          <a:bodyPr lIns="0" tIns="0" rIns="0" bIns="0">
            <a:noAutofit/>
          </a:bodyPr>
          <a:lstStyle>
            <a:lvl1pPr>
              <a:lnSpc>
                <a:spcPts val="2800"/>
              </a:lnSpc>
              <a:defRPr sz="1800"/>
            </a:lvl1pPr>
            <a:lvl2pPr>
              <a:lnSpc>
                <a:spcPts val="2800"/>
              </a:lnSpc>
              <a:defRPr sz="1600"/>
            </a:lvl2pPr>
            <a:lvl3pPr>
              <a:lnSpc>
                <a:spcPts val="2400"/>
              </a:lnSpc>
              <a:spcBef>
                <a:spcPts val="0"/>
              </a:spcBef>
              <a:defRPr sz="12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072199" y="2298700"/>
            <a:ext cx="2495540" cy="3794125"/>
          </a:xfrm>
        </p:spPr>
        <p:txBody>
          <a:bodyPr lIns="0" tIns="0" rIns="0" bIns="0">
            <a:noAutofit/>
          </a:bodyPr>
          <a:lstStyle>
            <a:lvl1pPr>
              <a:lnSpc>
                <a:spcPts val="2200"/>
              </a:lnSpc>
              <a:defRPr sz="1600"/>
            </a:lvl1pPr>
            <a:lvl2pPr>
              <a:lnSpc>
                <a:spcPts val="2800"/>
              </a:lnSpc>
              <a:defRPr sz="1200"/>
            </a:lvl2pPr>
            <a:lvl3pPr>
              <a:lnSpc>
                <a:spcPts val="2400"/>
              </a:lnSpc>
              <a:spcBef>
                <a:spcPts val="0"/>
              </a:spcBef>
              <a:defRPr sz="12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/>
              <a:t>Klicka här för att ändra mall för rubrikformat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2286000"/>
            <a:ext cx="9147600" cy="45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sv-SE" noProof="0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041884" y="2450468"/>
            <a:ext cx="3816000" cy="3636000"/>
          </a:xfrm>
        </p:spPr>
        <p:txBody>
          <a:bodyPr lIns="0" tIns="0" rIns="0" bIns="0" anchor="t">
            <a:noAutofit/>
          </a:bodyPr>
          <a:lstStyle>
            <a:lvl1pPr algn="r">
              <a:lnSpc>
                <a:spcPts val="2400"/>
              </a:lnSpc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6072198" y="2451600"/>
            <a:ext cx="2484000" cy="363600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2400"/>
              </a:lnSpc>
              <a:buNone/>
              <a:defRPr sz="2000" b="1" baseline="0">
                <a:solidFill>
                  <a:srgbClr val="F7C29C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/>
              <a:t>Klicka för att lägga till underrubrik och datum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357520" y="6315320"/>
            <a:ext cx="1296968" cy="252000"/>
          </a:xfrm>
        </p:spPr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587AA9E9-C1CC-49FB-B7CB-92283C1C7A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026536" cy="5760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14348" y="2298700"/>
            <a:ext cx="7853390" cy="3794125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/>
              <a:t>Klicka här för att ändra format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712800" y="2298700"/>
            <a:ext cx="5132498" cy="3794125"/>
          </a:xfrm>
        </p:spPr>
        <p:txBody>
          <a:bodyPr lIns="0" tIns="0" rIns="0" bIns="0">
            <a:noAutofit/>
          </a:bodyPr>
          <a:lstStyle>
            <a:lvl1pPr>
              <a:lnSpc>
                <a:spcPts val="2800"/>
              </a:lnSpc>
              <a:defRPr sz="1800"/>
            </a:lvl1pPr>
            <a:lvl2pPr>
              <a:lnSpc>
                <a:spcPts val="2800"/>
              </a:lnSpc>
              <a:defRPr sz="1600"/>
            </a:lvl2pPr>
            <a:lvl3pPr>
              <a:lnSpc>
                <a:spcPts val="2400"/>
              </a:lnSpc>
              <a:spcBef>
                <a:spcPts val="0"/>
              </a:spcBef>
              <a:defRPr sz="12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072199" y="2298700"/>
            <a:ext cx="2495540" cy="3794125"/>
          </a:xfrm>
        </p:spPr>
        <p:txBody>
          <a:bodyPr lIns="0" tIns="0" rIns="0" bIns="0">
            <a:noAutofit/>
          </a:bodyPr>
          <a:lstStyle>
            <a:lvl1pPr>
              <a:lnSpc>
                <a:spcPts val="2200"/>
              </a:lnSpc>
              <a:defRPr sz="1600"/>
            </a:lvl1pPr>
            <a:lvl2pPr>
              <a:lnSpc>
                <a:spcPts val="2800"/>
              </a:lnSpc>
              <a:defRPr sz="1200"/>
            </a:lvl2pPr>
            <a:lvl3pPr>
              <a:lnSpc>
                <a:spcPts val="2400"/>
              </a:lnSpc>
              <a:spcBef>
                <a:spcPts val="0"/>
              </a:spcBef>
              <a:defRPr sz="12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/>
              <a:t>Klicka här för att ändra format på bakgrundstexten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- Presentationsnamn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1478" y="728764"/>
            <a:ext cx="5353871" cy="133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2285992"/>
            <a:ext cx="8021166" cy="3786214"/>
          </a:xfrm>
          <a:prstGeom prst="rect">
            <a:avLst/>
          </a:prstGeom>
        </p:spPr>
        <p:txBody>
          <a:bodyPr vert="horz" lIns="91440" tIns="0" rIns="91440" bIns="0" rtlCol="0">
            <a:no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27062" y="6315320"/>
            <a:ext cx="6120000" cy="252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noProof="0" dirty="0"/>
              <a:t>Trafikanalys - Presentationsnamn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57520" y="6315320"/>
            <a:ext cx="1296968" cy="252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DBEC510F-E200-4F69-8186-B77CC3A2EAA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098" y="548728"/>
            <a:ext cx="1179350" cy="3352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</p:sldLayoutIdLst>
  <p:hf hdr="0" dt="0"/>
  <p:txStyles>
    <p:titleStyle>
      <a:lvl1pPr algn="l" defTabSz="914400" rtl="0" eaLnBrk="1" latinLnBrk="0" hangingPunct="1">
        <a:lnSpc>
          <a:spcPts val="3400"/>
        </a:lnSpc>
        <a:spcBef>
          <a:spcPct val="0"/>
        </a:spcBef>
        <a:buNone/>
        <a:defRPr sz="2400" b="1" kern="1200">
          <a:solidFill>
            <a:srgbClr val="4C5CC5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000" indent="-180000" algn="l" defTabSz="914400" rtl="0" eaLnBrk="1" latinLnBrk="0" hangingPunct="1">
        <a:lnSpc>
          <a:spcPts val="3000"/>
        </a:lnSpc>
        <a:spcBef>
          <a:spcPts val="0"/>
        </a:spcBef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144463" algn="l" defTabSz="914400" rtl="0" eaLnBrk="1" latinLnBrk="0" hangingPunct="1">
        <a:lnSpc>
          <a:spcPts val="3000"/>
        </a:lnSpc>
        <a:spcBef>
          <a:spcPts val="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14413" indent="-114300" algn="l" defTabSz="914400" rtl="0" eaLnBrk="1" latinLnBrk="0" hangingPunct="1">
        <a:lnSpc>
          <a:spcPts val="2600"/>
        </a:lnSpc>
        <a:spcBef>
          <a:spcPts val="0"/>
        </a:spcBef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1478" y="728764"/>
            <a:ext cx="5353871" cy="133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2285992"/>
            <a:ext cx="8021166" cy="3786214"/>
          </a:xfrm>
          <a:prstGeom prst="rect">
            <a:avLst/>
          </a:prstGeom>
        </p:spPr>
        <p:txBody>
          <a:bodyPr vert="horz" lIns="91440" tIns="0" rIns="91440" bIns="0" rtlCol="0">
            <a:no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27062" y="6315320"/>
            <a:ext cx="6120000" cy="252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noProof="0" dirty="0"/>
              <a:t>Trafikanalys - Presentationsnamn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57520" y="6315320"/>
            <a:ext cx="1296968" cy="252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D605CC6-F8EE-451A-97C4-1F930998D2E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098" y="548728"/>
            <a:ext cx="1179350" cy="3352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</p:sldLayoutIdLst>
  <p:hf hdr="0" dt="0"/>
  <p:txStyles>
    <p:titleStyle>
      <a:lvl1pPr algn="l" defTabSz="914400" rtl="0" eaLnBrk="1" latinLnBrk="0" hangingPunct="1">
        <a:lnSpc>
          <a:spcPts val="34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000" indent="-180000" algn="l" defTabSz="914400" rtl="0" eaLnBrk="1" latinLnBrk="0" hangingPunct="1">
        <a:lnSpc>
          <a:spcPts val="3000"/>
        </a:lnSpc>
        <a:spcBef>
          <a:spcPts val="0"/>
        </a:spcBef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144463" algn="l" defTabSz="914400" rtl="0" eaLnBrk="1" latinLnBrk="0" hangingPunct="1">
        <a:lnSpc>
          <a:spcPts val="3000"/>
        </a:lnSpc>
        <a:spcBef>
          <a:spcPts val="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14413" indent="-114300" algn="l" defTabSz="914400" rtl="0" eaLnBrk="1" latinLnBrk="0" hangingPunct="1">
        <a:lnSpc>
          <a:spcPts val="2600"/>
        </a:lnSpc>
        <a:spcBef>
          <a:spcPts val="0"/>
        </a:spcBef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orient="horz" pos="216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1478" y="728764"/>
            <a:ext cx="5353871" cy="133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2285992"/>
            <a:ext cx="8021166" cy="3786214"/>
          </a:xfrm>
          <a:prstGeom prst="rect">
            <a:avLst/>
          </a:prstGeom>
        </p:spPr>
        <p:txBody>
          <a:bodyPr vert="horz" lIns="91440" tIns="0" rIns="91440" bIns="0" rtlCol="0">
            <a:no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27062" y="6315320"/>
            <a:ext cx="6120000" cy="252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noProof="0" dirty="0"/>
              <a:t>Trafikanalys - Presentationsnamn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57520" y="6315320"/>
            <a:ext cx="1296968" cy="252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28C15DE-42A6-431A-BD76-D7049D84468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098" y="548728"/>
            <a:ext cx="1179350" cy="3352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hf hdr="0" dt="0"/>
  <p:txStyles>
    <p:titleStyle>
      <a:lvl1pPr algn="l" defTabSz="914400" rtl="0" eaLnBrk="1" latinLnBrk="0" hangingPunct="1">
        <a:lnSpc>
          <a:spcPts val="34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000" indent="-180000" algn="l" defTabSz="914400" rtl="0" eaLnBrk="1" latinLnBrk="0" hangingPunct="1">
        <a:lnSpc>
          <a:spcPts val="3000"/>
        </a:lnSpc>
        <a:spcBef>
          <a:spcPts val="0"/>
        </a:spcBef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144463" algn="l" defTabSz="914400" rtl="0" eaLnBrk="1" latinLnBrk="0" hangingPunct="1">
        <a:lnSpc>
          <a:spcPts val="3000"/>
        </a:lnSpc>
        <a:spcBef>
          <a:spcPts val="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14413" indent="-114300" algn="l" defTabSz="914400" rtl="0" eaLnBrk="1" latinLnBrk="0" hangingPunct="1">
        <a:lnSpc>
          <a:spcPts val="2600"/>
        </a:lnSpc>
        <a:spcBef>
          <a:spcPts val="0"/>
        </a:spcBef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1478" y="728764"/>
            <a:ext cx="5353871" cy="133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2285992"/>
            <a:ext cx="8021166" cy="3786214"/>
          </a:xfrm>
          <a:prstGeom prst="rect">
            <a:avLst/>
          </a:prstGeom>
        </p:spPr>
        <p:txBody>
          <a:bodyPr vert="horz" lIns="91440" tIns="0" rIns="91440" bIns="0" rtlCol="0">
            <a:no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27062" y="6315320"/>
            <a:ext cx="6120000" cy="252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noProof="0" dirty="0"/>
              <a:t>Trafikanalys - Presentationsnamn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57520" y="6315320"/>
            <a:ext cx="1296968" cy="252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DA82726-993B-47AC-837F-6CE3C89C6FA0}" type="slidenum">
              <a:rPr lang="sv-SE" noProof="0" smtClean="0"/>
              <a:pPr/>
              <a:t>‹#›</a:t>
            </a:fld>
            <a:endParaRPr lang="sv-SE" noProof="0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92BA2E0F-D5B6-4C57-8A77-3875CC0BE10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098" y="548728"/>
            <a:ext cx="1179350" cy="3352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hf hdr="0" dt="0"/>
  <p:txStyles>
    <p:titleStyle>
      <a:lvl1pPr algn="l" defTabSz="914400" rtl="0" eaLnBrk="1" latinLnBrk="0" hangingPunct="1">
        <a:lnSpc>
          <a:spcPts val="34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000" indent="-180000" algn="l" defTabSz="914400" rtl="0" eaLnBrk="1" latinLnBrk="0" hangingPunct="1">
        <a:lnSpc>
          <a:spcPts val="3000"/>
        </a:lnSpc>
        <a:spcBef>
          <a:spcPts val="0"/>
        </a:spcBef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144463" algn="l" defTabSz="914400" rtl="0" eaLnBrk="1" latinLnBrk="0" hangingPunct="1">
        <a:lnSpc>
          <a:spcPts val="3000"/>
        </a:lnSpc>
        <a:spcBef>
          <a:spcPts val="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14413" indent="-114300" algn="l" defTabSz="914400" rtl="0" eaLnBrk="1" latinLnBrk="0" hangingPunct="1">
        <a:lnSpc>
          <a:spcPts val="2600"/>
        </a:lnSpc>
        <a:spcBef>
          <a:spcPts val="0"/>
        </a:spcBef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fa.se/kollektivtrafik/anvandbarhet-i-kollektivtrafik-8307/" TargetMode="External"/><Relationship Id="rId2" Type="http://schemas.openxmlformats.org/officeDocument/2006/relationships/hyperlink" Target="https://www.trafa.se/funktionshinder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576" y="5013176"/>
            <a:ext cx="6696744" cy="1368152"/>
          </a:xfrm>
        </p:spPr>
        <p:txBody>
          <a:bodyPr/>
          <a:lstStyle/>
          <a:p>
            <a:pPr algn="l">
              <a:lnSpc>
                <a:spcPts val="3200"/>
              </a:lnSpc>
            </a:pPr>
            <a:r>
              <a:rPr lang="sv-SE" sz="2400" noProof="0" dirty="0">
                <a:solidFill>
                  <a:srgbClr val="FDF0E6"/>
                </a:solidFill>
              </a:rPr>
              <a:t>Sammandrag av regeringsuppdrag och utvecklingsarbete 2018/2019</a:t>
            </a:r>
            <a:br>
              <a:rPr lang="sv-SE" sz="2400" noProof="0" dirty="0">
                <a:solidFill>
                  <a:srgbClr val="FDF0E6"/>
                </a:solidFill>
              </a:rPr>
            </a:br>
            <a:br>
              <a:rPr lang="sv-SE" sz="2400" noProof="0" dirty="0">
                <a:solidFill>
                  <a:srgbClr val="FDF0E6"/>
                </a:solidFill>
              </a:rPr>
            </a:br>
            <a:r>
              <a:rPr lang="sv-SE" sz="2400" noProof="0" dirty="0">
                <a:solidFill>
                  <a:srgbClr val="FDF0E6"/>
                </a:solidFill>
              </a:rPr>
              <a:t>Tom Andersson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508104" y="764704"/>
            <a:ext cx="3276088" cy="1317439"/>
          </a:xfrm>
        </p:spPr>
        <p:txBody>
          <a:bodyPr/>
          <a:lstStyle/>
          <a:p>
            <a:pPr algn="r"/>
            <a:r>
              <a:rPr lang="sv-SE" sz="1800" noProof="0" dirty="0">
                <a:solidFill>
                  <a:schemeClr val="tx1"/>
                </a:solidFill>
              </a:rPr>
              <a:t>Konferens för presidier, VD och förvaltningschefer</a:t>
            </a:r>
          </a:p>
          <a:p>
            <a:pPr algn="r">
              <a:spcBef>
                <a:spcPts val="1200"/>
              </a:spcBef>
            </a:pPr>
            <a:r>
              <a:rPr lang="sv-SE" sz="1800" noProof="0" dirty="0">
                <a:solidFill>
                  <a:schemeClr val="tx1"/>
                </a:solidFill>
              </a:rPr>
              <a:t>Clarion </a:t>
            </a:r>
            <a:r>
              <a:rPr lang="sv-SE" sz="1800" noProof="0" dirty="0" err="1">
                <a:solidFill>
                  <a:schemeClr val="tx1"/>
                </a:solidFill>
              </a:rPr>
              <a:t>Hotel</a:t>
            </a:r>
            <a:r>
              <a:rPr lang="sv-SE" sz="1800" noProof="0" dirty="0">
                <a:solidFill>
                  <a:schemeClr val="tx1"/>
                </a:solidFill>
              </a:rPr>
              <a:t> Stockholm</a:t>
            </a:r>
          </a:p>
          <a:p>
            <a:pPr algn="r"/>
            <a:r>
              <a:rPr lang="sv-SE" sz="1800" noProof="0" dirty="0">
                <a:solidFill>
                  <a:schemeClr val="tx1"/>
                </a:solidFill>
              </a:rPr>
              <a:t>Ringvägen 98, Stockholm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E0C4E43-2E9A-4EC7-BD97-E7AF8EDBBB26}"/>
              </a:ext>
            </a:extLst>
          </p:cNvPr>
          <p:cNvSpPr txBox="1"/>
          <p:nvPr/>
        </p:nvSpPr>
        <p:spPr>
          <a:xfrm>
            <a:off x="683568" y="2996952"/>
            <a:ext cx="7344816" cy="194421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GB" sz="2000" b="1" dirty="0" err="1">
                <a:solidFill>
                  <a:srgbClr val="FDF0E6"/>
                </a:solidFill>
              </a:rPr>
              <a:t>Fredag</a:t>
            </a:r>
            <a:r>
              <a:rPr lang="en-GB" sz="2000" b="1" dirty="0">
                <a:solidFill>
                  <a:srgbClr val="FDF0E6"/>
                </a:solidFill>
              </a:rPr>
              <a:t> 23 </a:t>
            </a:r>
            <a:r>
              <a:rPr lang="en-GB" sz="2000" b="1" dirty="0" err="1">
                <a:solidFill>
                  <a:srgbClr val="FDF0E6"/>
                </a:solidFill>
              </a:rPr>
              <a:t>augusti</a:t>
            </a:r>
            <a:r>
              <a:rPr lang="en-GB" sz="2000" b="1" dirty="0">
                <a:solidFill>
                  <a:srgbClr val="FDF0E6"/>
                </a:solidFill>
              </a:rPr>
              <a:t> 11:10-11:50</a:t>
            </a:r>
            <a:br>
              <a:rPr lang="en-GB" sz="2000" b="1" dirty="0">
                <a:solidFill>
                  <a:srgbClr val="FDF0E6"/>
                </a:solidFill>
              </a:rPr>
            </a:br>
            <a:endParaRPr lang="en-GB" sz="2000" b="1" dirty="0">
              <a:solidFill>
                <a:srgbClr val="FDF0E6"/>
              </a:solidFill>
            </a:endParaRPr>
          </a:p>
          <a:p>
            <a:r>
              <a:rPr lang="en-GB" sz="3600" b="1" dirty="0" err="1">
                <a:solidFill>
                  <a:srgbClr val="FDF0E6"/>
                </a:solidFill>
                <a:latin typeface="+mj-lt"/>
              </a:rPr>
              <a:t>Kartläggning</a:t>
            </a:r>
            <a:r>
              <a:rPr lang="en-GB" sz="3600" b="1" dirty="0">
                <a:solidFill>
                  <a:srgbClr val="FDF0E6"/>
                </a:solidFill>
                <a:latin typeface="+mj-lt"/>
              </a:rPr>
              <a:t> </a:t>
            </a:r>
            <a:r>
              <a:rPr lang="en-GB" sz="3600" b="1" dirty="0" err="1">
                <a:solidFill>
                  <a:srgbClr val="FDF0E6"/>
                </a:solidFill>
                <a:latin typeface="+mj-lt"/>
              </a:rPr>
              <a:t>av</a:t>
            </a:r>
            <a:r>
              <a:rPr lang="en-GB" sz="3600" b="1" dirty="0">
                <a:solidFill>
                  <a:srgbClr val="FDF0E6"/>
                </a:solidFill>
                <a:latin typeface="+mj-lt"/>
              </a:rPr>
              <a:t> </a:t>
            </a:r>
            <a:r>
              <a:rPr lang="en-GB" sz="3600" b="1" dirty="0" err="1">
                <a:solidFill>
                  <a:srgbClr val="FDF0E6"/>
                </a:solidFill>
                <a:latin typeface="+mj-lt"/>
              </a:rPr>
              <a:t>funktionshinder</a:t>
            </a:r>
            <a:endParaRPr lang="en-GB" sz="3600" b="1" dirty="0">
              <a:solidFill>
                <a:srgbClr val="FDF0E6"/>
              </a:solidFill>
              <a:latin typeface="+mj-lt"/>
            </a:endParaRPr>
          </a:p>
          <a:p>
            <a:r>
              <a:rPr lang="en-GB" sz="3600" b="1" dirty="0" err="1">
                <a:solidFill>
                  <a:srgbClr val="FDF0E6"/>
                </a:solidFill>
                <a:latin typeface="+mj-lt"/>
                <a:cs typeface="Arial" pitchFamily="34" charset="0"/>
              </a:rPr>
              <a:t>i</a:t>
            </a:r>
            <a:r>
              <a:rPr lang="en-GB" sz="3600" b="1" dirty="0">
                <a:solidFill>
                  <a:srgbClr val="FDF0E6"/>
                </a:solidFill>
                <a:latin typeface="+mj-lt"/>
                <a:cs typeface="Arial" pitchFamily="34" charset="0"/>
              </a:rPr>
              <a:t> </a:t>
            </a:r>
            <a:r>
              <a:rPr lang="en-GB" sz="3600" b="1" dirty="0" err="1">
                <a:solidFill>
                  <a:srgbClr val="FDF0E6"/>
                </a:solidFill>
                <a:latin typeface="+mj-lt"/>
                <a:cs typeface="Arial" pitchFamily="34" charset="0"/>
              </a:rPr>
              <a:t>kollektivtrafiken</a:t>
            </a:r>
            <a:endParaRPr lang="en-GB" sz="3600" b="1" dirty="0">
              <a:latin typeface="+mj-lt"/>
              <a:cs typeface="Arial" pitchFamily="34" charset="0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187C770-7608-476A-BCCF-C1DA2FCBB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59222"/>
            <a:ext cx="3400900" cy="53347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6AC4C93D-0229-4EE2-9463-76F8153D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77" y="728764"/>
            <a:ext cx="6736043" cy="648072"/>
          </a:xfrm>
        </p:spPr>
        <p:txBody>
          <a:bodyPr/>
          <a:lstStyle/>
          <a:p>
            <a:r>
              <a:rPr lang="sv-SE" sz="2800" noProof="0" dirty="0"/>
              <a:t>Effekter på resandet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9</a:t>
            </a:fld>
            <a:endParaRPr lang="sv-SE" noProof="0" dirty="0"/>
          </a:p>
        </p:txBody>
      </p:sp>
      <p:sp>
        <p:nvSpPr>
          <p:cNvPr id="11" name="Platshållare för sidfot 3">
            <a:extLst>
              <a:ext uri="{FF2B5EF4-FFF2-40B4-BE49-F238E27FC236}">
                <a16:creationId xmlns:a16="http://schemas.microsoft.com/office/drawing/2014/main" id="{36B75A65-BA4E-4F6B-AB60-4CC8BAFB7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062" y="6315320"/>
            <a:ext cx="6120000" cy="252000"/>
          </a:xfrm>
        </p:spPr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BF59498-2DB2-465E-8EE5-FDBDEA971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1700808"/>
            <a:ext cx="7746084" cy="4392017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sv-SE" sz="2000" dirty="0"/>
              <a:t>Alla typer av </a:t>
            </a:r>
            <a:r>
              <a:rPr lang="sv-SE" sz="2000" b="1" i="1" dirty="0"/>
              <a:t>funktionsnedsättningar</a:t>
            </a:r>
            <a:r>
              <a:rPr lang="sv-SE" sz="2000" dirty="0"/>
              <a:t> reducerar resandet.</a:t>
            </a:r>
          </a:p>
          <a:p>
            <a:pPr marL="266700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2000" dirty="0"/>
              <a:t>Större andel som aldrig reser kollektivt</a:t>
            </a:r>
          </a:p>
          <a:p>
            <a:pPr marL="266700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2000" dirty="0"/>
              <a:t>Större andel som avstår från enskilda resor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sv-SE" sz="2000" dirty="0"/>
              <a:t>Effekten av medicinska eller fysiska nedsättningar är mer entydiga, och tilltar med ålder.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sv-SE" sz="2000" dirty="0"/>
              <a:t>Effekten av psykiska och kognitiva nedsättningar är mer tvetydiga, med en större andel yngre och studenter.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sv-SE" sz="2000" dirty="0"/>
              <a:t>En viktigare faktor: </a:t>
            </a:r>
            <a:r>
              <a:rPr lang="sv-SE" sz="2000" b="1" i="1" dirty="0"/>
              <a:t>Funktionshinder</a:t>
            </a:r>
          </a:p>
        </p:txBody>
      </p:sp>
    </p:spTree>
    <p:extLst>
      <p:ext uri="{BB962C8B-B14F-4D97-AF65-F5344CB8AC3E}">
        <p14:creationId xmlns:p14="http://schemas.microsoft.com/office/powerpoint/2010/main" val="3770645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53966E97-AACE-437E-B9C7-88C5D2A01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78" y="728764"/>
            <a:ext cx="6120000" cy="1332000"/>
          </a:xfrm>
        </p:spPr>
        <p:txBody>
          <a:bodyPr/>
          <a:lstStyle/>
          <a:p>
            <a:r>
              <a:rPr lang="sv-SE" dirty="0"/>
              <a:t>Allmänna och särskilda funktionshinder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4CF05D9-2F6A-401B-B7A9-0251A04B1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1772816"/>
            <a:ext cx="2993556" cy="4104456"/>
          </a:xfrm>
        </p:spPr>
        <p:txBody>
          <a:bodyPr/>
          <a:lstStyle/>
          <a:p>
            <a:pPr marL="0" indent="0">
              <a:lnSpc>
                <a:spcPts val="3200"/>
              </a:lnSpc>
              <a:spcBef>
                <a:spcPts val="1800"/>
              </a:spcBef>
              <a:buNone/>
            </a:pPr>
            <a:r>
              <a:rPr lang="sv-SE" dirty="0"/>
              <a:t>Allmänna hinder</a:t>
            </a:r>
          </a:p>
          <a:p>
            <a:pPr marL="342900" indent="-342900">
              <a:lnSpc>
                <a:spcPts val="3200"/>
              </a:lnSpc>
              <a:spcBef>
                <a:spcPts val="1800"/>
              </a:spcBef>
              <a:buAutoNum type="arabicPeriod"/>
            </a:pPr>
            <a:r>
              <a:rPr lang="sv-SE" dirty="0"/>
              <a:t>Spontan och flexibel hjälp och service</a:t>
            </a:r>
          </a:p>
          <a:p>
            <a:pPr marL="342900" indent="-342900">
              <a:lnSpc>
                <a:spcPts val="3200"/>
              </a:lnSpc>
              <a:spcBef>
                <a:spcPts val="1800"/>
              </a:spcBef>
              <a:buAutoNum type="arabicPeriod"/>
            </a:pPr>
            <a:r>
              <a:rPr lang="sv-SE" dirty="0"/>
              <a:t>Trafik, byten, stress trängsel och utrymme</a:t>
            </a:r>
          </a:p>
          <a:p>
            <a:pPr marL="342900" indent="-342900">
              <a:lnSpc>
                <a:spcPts val="3200"/>
              </a:lnSpc>
              <a:spcBef>
                <a:spcPts val="1800"/>
              </a:spcBef>
              <a:buAutoNum type="arabicPeriod"/>
            </a:pPr>
            <a:r>
              <a:rPr lang="sv-SE" dirty="0"/>
              <a:t>Fysiska hinder och säkerhet</a:t>
            </a:r>
          </a:p>
          <a:p>
            <a:pPr marL="0" indent="0">
              <a:lnSpc>
                <a:spcPts val="3200"/>
              </a:lnSpc>
              <a:spcBef>
                <a:spcPts val="1800"/>
              </a:spcBef>
              <a:buNone/>
            </a:pPr>
            <a:endParaRPr lang="sv-SE" dirty="0"/>
          </a:p>
        </p:txBody>
      </p:sp>
      <p:sp>
        <p:nvSpPr>
          <p:cNvPr id="11" name="Platshållare för sidfot 3">
            <a:extLst>
              <a:ext uri="{FF2B5EF4-FFF2-40B4-BE49-F238E27FC236}">
                <a16:creationId xmlns:a16="http://schemas.microsoft.com/office/drawing/2014/main" id="{2B635483-9B5F-436D-973F-1360A4D3B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10</a:t>
            </a:fld>
            <a:endParaRPr lang="sv-SE" noProof="0"/>
          </a:p>
        </p:txBody>
      </p:sp>
      <p:sp>
        <p:nvSpPr>
          <p:cNvPr id="12" name="Platshållare för innehåll 8">
            <a:extLst>
              <a:ext uri="{FF2B5EF4-FFF2-40B4-BE49-F238E27FC236}">
                <a16:creationId xmlns:a16="http://schemas.microsoft.com/office/drawing/2014/main" id="{5B555E03-FE33-467B-B6F3-BD624FE5746E}"/>
              </a:ext>
            </a:extLst>
          </p:cNvPr>
          <p:cNvSpPr txBox="1">
            <a:spLocks/>
          </p:cNvSpPr>
          <p:nvPr/>
        </p:nvSpPr>
        <p:spPr>
          <a:xfrm>
            <a:off x="4499992" y="1628800"/>
            <a:ext cx="4154496" cy="450043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indent="-180000" algn="l" defTabSz="914400" rtl="0" eaLnBrk="1" latinLnBrk="0" hangingPunct="1">
              <a:lnSpc>
                <a:spcPts val="3000"/>
              </a:lnSpc>
              <a:spcBef>
                <a:spcPts val="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04000" indent="-144463" algn="l" defTabSz="914400" rtl="0" eaLnBrk="1" latinLnBrk="0" hangingPunct="1">
              <a:lnSpc>
                <a:spcPts val="3000"/>
              </a:lnSpc>
              <a:spcBef>
                <a:spcPts val="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014413" indent="-114300" algn="l" defTabSz="914400" rtl="0" eaLnBrk="1" latinLnBrk="0" hangingPunct="1">
              <a:lnSpc>
                <a:spcPts val="2600"/>
              </a:lnSpc>
              <a:spcBef>
                <a:spcPts val="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800"/>
              </a:lnSpc>
              <a:spcBef>
                <a:spcPts val="1200"/>
              </a:spcBef>
              <a:buNone/>
            </a:pPr>
            <a:r>
              <a:rPr lang="sv-SE" sz="1800" dirty="0"/>
              <a:t>Allmänna hinder utbredda på samma sätt i alla grupper</a:t>
            </a:r>
          </a:p>
          <a:p>
            <a:pPr marL="0" indent="0">
              <a:lnSpc>
                <a:spcPts val="2800"/>
              </a:lnSpc>
              <a:spcBef>
                <a:spcPts val="1200"/>
              </a:spcBef>
              <a:buNone/>
            </a:pPr>
            <a:r>
              <a:rPr lang="sv-SE" sz="1800" dirty="0"/>
              <a:t>Personer med funktionsnedsättning i högre grad drabbade</a:t>
            </a:r>
          </a:p>
          <a:p>
            <a:pPr marL="0" indent="0">
              <a:lnSpc>
                <a:spcPts val="2800"/>
              </a:lnSpc>
              <a:spcBef>
                <a:spcPts val="1200"/>
              </a:spcBef>
              <a:buNone/>
            </a:pPr>
            <a:r>
              <a:rPr lang="sv-SE" sz="1800" dirty="0"/>
              <a:t>Funktionshinder viktigare förklaring till resandet än funktionsnedsättning</a:t>
            </a:r>
          </a:p>
          <a:p>
            <a:pPr marL="0" indent="0">
              <a:lnSpc>
                <a:spcPts val="2800"/>
              </a:lnSpc>
              <a:spcBef>
                <a:spcPts val="1200"/>
              </a:spcBef>
              <a:buNone/>
            </a:pPr>
            <a:r>
              <a:rPr lang="sv-SE" sz="1800" dirty="0"/>
              <a:t>Effekten av allmänna hinder i samma storleksordning som storstadsregion, körkort och studier</a:t>
            </a:r>
          </a:p>
          <a:p>
            <a:pPr marL="0" indent="0">
              <a:lnSpc>
                <a:spcPts val="2800"/>
              </a:lnSpc>
              <a:spcBef>
                <a:spcPts val="1200"/>
              </a:spcBef>
              <a:buNone/>
            </a:pPr>
            <a:r>
              <a:rPr lang="sv-SE" sz="1800" dirty="0"/>
              <a:t>Exempel på särskilda hinder: Brist på utrymme för större hjälpmedel</a:t>
            </a:r>
          </a:p>
        </p:txBody>
      </p:sp>
    </p:spTree>
    <p:extLst>
      <p:ext uri="{BB962C8B-B14F-4D97-AF65-F5344CB8AC3E}">
        <p14:creationId xmlns:p14="http://schemas.microsoft.com/office/powerpoint/2010/main" val="1554202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25A7DA15-D338-4ADB-BC6D-1CDEA07DC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78" y="728764"/>
            <a:ext cx="6254778" cy="1332000"/>
          </a:xfrm>
        </p:spPr>
        <p:txBody>
          <a:bodyPr/>
          <a:lstStyle/>
          <a:p>
            <a:r>
              <a:rPr lang="sv-SE" dirty="0"/>
              <a:t>Nationell måluppföljning</a:t>
            </a:r>
          </a:p>
        </p:txBody>
      </p:sp>
      <p:pic>
        <p:nvPicPr>
          <p:cNvPr id="3" name="Platshållare för innehåll 2">
            <a:extLst>
              <a:ext uri="{FF2B5EF4-FFF2-40B4-BE49-F238E27FC236}">
                <a16:creationId xmlns:a16="http://schemas.microsoft.com/office/drawing/2014/main" id="{D24EB435-043C-4354-9837-566F3914707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356992"/>
            <a:ext cx="5745712" cy="2664296"/>
          </a:xfrm>
        </p:spPr>
      </p:pic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11276799-95B8-4799-98CF-7ABA85DE12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55575" y="1484784"/>
            <a:ext cx="7792640" cy="4982193"/>
          </a:xfrm>
        </p:spPr>
        <p:txBody>
          <a:bodyPr/>
          <a:lstStyle/>
          <a:p>
            <a:pPr marL="271463" indent="-271463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sz="1800" dirty="0"/>
              <a:t>Tillgänglighetsanpassade fordon från FRIDA</a:t>
            </a:r>
          </a:p>
          <a:p>
            <a:pPr marL="271463" indent="-271463">
              <a:lnSpc>
                <a:spcPts val="24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1800" dirty="0"/>
              <a:t>Tillgänglighetsanpassade hållplatslägen (Trafikverket)</a:t>
            </a:r>
          </a:p>
          <a:p>
            <a:pPr marL="0" indent="0">
              <a:lnSpc>
                <a:spcPts val="2400"/>
              </a:lnSpc>
              <a:spcBef>
                <a:spcPts val="2400"/>
              </a:spcBef>
              <a:buNone/>
            </a:pPr>
            <a:r>
              <a:rPr lang="sv-SE" sz="1800" b="1" dirty="0"/>
              <a:t>Brist på kvalitetssäkring och helhetsperspektiv</a:t>
            </a:r>
          </a:p>
          <a:p>
            <a:pPr marL="271463" indent="-271463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sz="1800" dirty="0"/>
              <a:t>Oklara kriterier och underlag</a:t>
            </a:r>
          </a:p>
          <a:p>
            <a:pPr marL="271463" indent="-271463">
              <a:lnSpc>
                <a:spcPts val="24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1800" dirty="0"/>
              <a:t>Isolerade åtgärder</a:t>
            </a:r>
          </a:p>
          <a:p>
            <a:pPr marL="0" indent="0">
              <a:lnSpc>
                <a:spcPts val="2600"/>
              </a:lnSpc>
              <a:spcBef>
                <a:spcPts val="1200"/>
              </a:spcBef>
              <a:buNone/>
            </a:pPr>
            <a:endParaRPr lang="sv-SE" sz="1800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11</a:t>
            </a:fld>
            <a:endParaRPr lang="sv-SE" noProof="0"/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1D977D6D-1CF3-45DB-BC41-DF5ABECF4CE4}"/>
              </a:ext>
            </a:extLst>
          </p:cNvPr>
          <p:cNvSpPr/>
          <p:nvPr/>
        </p:nvSpPr>
        <p:spPr>
          <a:xfrm>
            <a:off x="4932040" y="5301208"/>
            <a:ext cx="2736304" cy="25191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11" name="Platshållare för sidfot 3">
            <a:extLst>
              <a:ext uri="{FF2B5EF4-FFF2-40B4-BE49-F238E27FC236}">
                <a16:creationId xmlns:a16="http://schemas.microsoft.com/office/drawing/2014/main" id="{A5DDA4A0-4566-46AD-BE1A-5126A5B9D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062" y="6315320"/>
            <a:ext cx="6120000" cy="252000"/>
          </a:xfrm>
        </p:spPr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58187B40-F6AB-485A-A1CF-AC4EAE8FDC18}"/>
              </a:ext>
            </a:extLst>
          </p:cNvPr>
          <p:cNvSpPr txBox="1"/>
          <p:nvPr/>
        </p:nvSpPr>
        <p:spPr>
          <a:xfrm>
            <a:off x="899592" y="4365104"/>
            <a:ext cx="2088233" cy="104400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2800"/>
              </a:lnSpc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Exempel från FRIDA</a:t>
            </a:r>
          </a:p>
        </p:txBody>
      </p:sp>
    </p:spTree>
    <p:extLst>
      <p:ext uri="{BB962C8B-B14F-4D97-AF65-F5344CB8AC3E}">
        <p14:creationId xmlns:p14="http://schemas.microsoft.com/office/powerpoint/2010/main" val="29062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6AC4C93D-0229-4EE2-9463-76F8153D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78" y="728764"/>
            <a:ext cx="6736042" cy="1332000"/>
          </a:xfrm>
        </p:spPr>
        <p:txBody>
          <a:bodyPr/>
          <a:lstStyle/>
          <a:p>
            <a:r>
              <a:rPr lang="sv-SE" sz="2800" dirty="0"/>
              <a:t>Alternativa målbilder</a:t>
            </a:r>
            <a:endParaRPr lang="sv-SE" sz="2800" noProof="0" dirty="0"/>
          </a:p>
        </p:txBody>
      </p:sp>
      <p:sp>
        <p:nvSpPr>
          <p:cNvPr id="8" name="Platshållare för innehåll 8">
            <a:extLst>
              <a:ext uri="{FF2B5EF4-FFF2-40B4-BE49-F238E27FC236}">
                <a16:creationId xmlns:a16="http://schemas.microsoft.com/office/drawing/2014/main" id="{0BE828BE-CC17-44A7-8C5C-EC27D2859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1484784"/>
            <a:ext cx="7674076" cy="4608041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sv-SE" sz="2000" dirty="0"/>
              <a:t>Ca 70 000 hållplatser i Samtrafikens databas, motsvarande närmare fem miljarder ”unika relationer” från en plats till en annan.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000" dirty="0"/>
              <a:t>Målet för det prioriterade nätet 2009 (etapp I): ca 3300 bytespunkter, motsvarande ca 10 miljoner unika relationer (0,2 %)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000" dirty="0"/>
              <a:t>Aktuellt mål i nationell plan: 150 stationer och 2000 hållplatslägen (1000 hållplatser) på statliga nätet, motsvarande ca 1,3 miljoner unika relationer (0,026 %)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000" b="1" dirty="0"/>
              <a:t>Mer intressanta läges-, mål- och resultatbilder</a:t>
            </a:r>
          </a:p>
          <a:p>
            <a:pPr marL="271463" indent="-271463">
              <a:lnSpc>
                <a:spcPts val="28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2000" dirty="0"/>
              <a:t>Hur fördelar sig resandet på tänkbara relationer?</a:t>
            </a:r>
          </a:p>
          <a:p>
            <a:pPr marL="271463" indent="-271463">
              <a:lnSpc>
                <a:spcPts val="28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2000" dirty="0"/>
              <a:t>Hur stor andel kan genomföras av alla?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12</a:t>
            </a:fld>
            <a:endParaRPr lang="sv-SE" noProof="0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8F78E3E9-828C-421B-97AC-6D8F71958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062" y="6315320"/>
            <a:ext cx="6120000" cy="252000"/>
          </a:xfrm>
        </p:spPr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</p:spTree>
    <p:extLst>
      <p:ext uri="{BB962C8B-B14F-4D97-AF65-F5344CB8AC3E}">
        <p14:creationId xmlns:p14="http://schemas.microsoft.com/office/powerpoint/2010/main" val="2020470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6AC4C93D-0229-4EE2-9463-76F8153D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78" y="728764"/>
            <a:ext cx="6542810" cy="1332000"/>
          </a:xfrm>
        </p:spPr>
        <p:txBody>
          <a:bodyPr/>
          <a:lstStyle/>
          <a:p>
            <a:r>
              <a:rPr lang="sv-SE" sz="2800" dirty="0"/>
              <a:t>Uppföljande utvecklingsprojekt</a:t>
            </a:r>
            <a:endParaRPr lang="sv-SE" sz="2800" noProof="0" dirty="0"/>
          </a:p>
        </p:txBody>
      </p:sp>
      <p:sp>
        <p:nvSpPr>
          <p:cNvPr id="8" name="Platshållare för innehåll 8">
            <a:extLst>
              <a:ext uri="{FF2B5EF4-FFF2-40B4-BE49-F238E27FC236}">
                <a16:creationId xmlns:a16="http://schemas.microsoft.com/office/drawing/2014/main" id="{0BE828BE-CC17-44A7-8C5C-EC27D2859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2132856"/>
            <a:ext cx="7674076" cy="3959969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sv-SE" sz="2000" dirty="0"/>
              <a:t>Syftet med den nationella måluppföljningen: En lägesbild över utvecklingen i/av transportsystemet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000" dirty="0"/>
              <a:t>15 indikatorer, däribland ”Användbarhet för alla”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000" dirty="0"/>
              <a:t>En av flera undergrupper: Personer med funktionsnedsättning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000" dirty="0"/>
              <a:t>Behovet: Några få, relevanta mått som fångar kollektivtrafikens användbarhet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13</a:t>
            </a:fld>
            <a:endParaRPr lang="sv-SE" noProof="0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8F78E3E9-828C-421B-97AC-6D8F71958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062" y="6315320"/>
            <a:ext cx="6120000" cy="252000"/>
          </a:xfrm>
        </p:spPr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</p:spTree>
    <p:extLst>
      <p:ext uri="{BB962C8B-B14F-4D97-AF65-F5344CB8AC3E}">
        <p14:creationId xmlns:p14="http://schemas.microsoft.com/office/powerpoint/2010/main" val="3251325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6AC4C93D-0229-4EE2-9463-76F8153D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78" y="728764"/>
            <a:ext cx="6542810" cy="1332000"/>
          </a:xfrm>
        </p:spPr>
        <p:txBody>
          <a:bodyPr/>
          <a:lstStyle/>
          <a:p>
            <a:r>
              <a:rPr lang="sv-SE" sz="2800" noProof="0" dirty="0"/>
              <a:t>Arbetet i praktiken</a:t>
            </a:r>
          </a:p>
        </p:txBody>
      </p:sp>
      <p:sp>
        <p:nvSpPr>
          <p:cNvPr id="8" name="Platshållare för innehåll 8">
            <a:extLst>
              <a:ext uri="{FF2B5EF4-FFF2-40B4-BE49-F238E27FC236}">
                <a16:creationId xmlns:a16="http://schemas.microsoft.com/office/drawing/2014/main" id="{0BE828BE-CC17-44A7-8C5C-EC27D2859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2204864"/>
            <a:ext cx="7386044" cy="3887961"/>
          </a:xfrm>
        </p:spPr>
        <p:txBody>
          <a:bodyPr/>
          <a:lstStyle/>
          <a:p>
            <a:pPr marL="266700" indent="-2667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sv-SE" sz="2000" dirty="0"/>
              <a:t>Samråd och konsultstöd</a:t>
            </a:r>
          </a:p>
          <a:p>
            <a:pPr marL="590700" lvl="1" indent="-2667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sv-SE" dirty="0"/>
              <a:t>Avseende ett självskattningsverktyg för ”expertbedömningar” av tillgänglighet (MEDIATE)</a:t>
            </a:r>
          </a:p>
          <a:p>
            <a:pPr marL="266700" indent="-2667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sv-SE" sz="2000" dirty="0"/>
              <a:t>Utformning av enkät för kostnadseffektiv webbpanel</a:t>
            </a:r>
          </a:p>
          <a:p>
            <a:pPr marL="266700" indent="-2667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sv-SE" sz="2000" dirty="0"/>
              <a:t>Underlag från RKM och residenskommuner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14</a:t>
            </a:fld>
            <a:endParaRPr lang="sv-SE" noProof="0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8F78E3E9-828C-421B-97AC-6D8F71958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062" y="6315320"/>
            <a:ext cx="6120000" cy="252000"/>
          </a:xfrm>
        </p:spPr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</p:spTree>
    <p:extLst>
      <p:ext uri="{BB962C8B-B14F-4D97-AF65-F5344CB8AC3E}">
        <p14:creationId xmlns:p14="http://schemas.microsoft.com/office/powerpoint/2010/main" val="271895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6AC4C93D-0229-4EE2-9463-76F8153D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78" y="728764"/>
            <a:ext cx="6542810" cy="1332000"/>
          </a:xfrm>
        </p:spPr>
        <p:txBody>
          <a:bodyPr/>
          <a:lstStyle/>
          <a:p>
            <a:r>
              <a:rPr lang="sv-SE" sz="2800" noProof="0" dirty="0"/>
              <a:t>Inledande slutsatser</a:t>
            </a:r>
          </a:p>
        </p:txBody>
      </p:sp>
      <p:sp>
        <p:nvSpPr>
          <p:cNvPr id="8" name="Platshållare för innehåll 8">
            <a:extLst>
              <a:ext uri="{FF2B5EF4-FFF2-40B4-BE49-F238E27FC236}">
                <a16:creationId xmlns:a16="http://schemas.microsoft.com/office/drawing/2014/main" id="{0BE828BE-CC17-44A7-8C5C-EC27D2859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2996952"/>
            <a:ext cx="7853390" cy="3095873"/>
          </a:xfrm>
        </p:spPr>
        <p:txBody>
          <a:bodyPr/>
          <a:lstStyle/>
          <a:p>
            <a:pPr marL="0" indent="0">
              <a:spcBef>
                <a:spcPts val="3000"/>
              </a:spcBef>
              <a:buNone/>
            </a:pPr>
            <a:r>
              <a:rPr lang="sv-SE" sz="2000" b="1" dirty="0"/>
              <a:t>Regional variation </a:t>
            </a:r>
            <a:r>
              <a:rPr lang="sv-SE" sz="2000" dirty="0"/>
              <a:t>som utgångspunkt för uppföljning med tanke på betydelsen av regional kollektivtrafik, men att det saknas standardiserade tillförlitliga mått.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15</a:t>
            </a:fld>
            <a:endParaRPr lang="sv-SE" noProof="0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8F78E3E9-828C-421B-97AC-6D8F71958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062" y="6315320"/>
            <a:ext cx="6120000" cy="252000"/>
          </a:xfrm>
        </p:spPr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</p:spTree>
    <p:extLst>
      <p:ext uri="{BB962C8B-B14F-4D97-AF65-F5344CB8AC3E}">
        <p14:creationId xmlns:p14="http://schemas.microsoft.com/office/powerpoint/2010/main" val="2316564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6AC4C93D-0229-4EE2-9463-76F8153D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78" y="728764"/>
            <a:ext cx="6542810" cy="1332000"/>
          </a:xfrm>
        </p:spPr>
        <p:txBody>
          <a:bodyPr/>
          <a:lstStyle/>
          <a:p>
            <a:r>
              <a:rPr lang="sv-SE" sz="2800" dirty="0"/>
              <a:t>Mått 1. </a:t>
            </a:r>
            <a:r>
              <a:rPr lang="sv-SE" sz="2800" noProof="0" dirty="0"/>
              <a:t>Användbar information</a:t>
            </a:r>
          </a:p>
        </p:txBody>
      </p:sp>
      <p:sp>
        <p:nvSpPr>
          <p:cNvPr id="8" name="Platshållare för innehåll 8">
            <a:extLst>
              <a:ext uri="{FF2B5EF4-FFF2-40B4-BE49-F238E27FC236}">
                <a16:creationId xmlns:a16="http://schemas.microsoft.com/office/drawing/2014/main" id="{0BE828BE-CC17-44A7-8C5C-EC27D2859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1844824"/>
            <a:ext cx="7853390" cy="4248001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sv-SE" sz="2000" b="1" dirty="0"/>
              <a:t>Konsumentverkets förslag till föreskrifter om krav på information till kollektivtrafikresenärer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000" dirty="0"/>
              <a:t>14 krav på tillgänglighetsinformation, samt olika </a:t>
            </a:r>
            <a:r>
              <a:rPr lang="sv-SE" sz="2000" dirty="0" err="1"/>
              <a:t>delkrav</a:t>
            </a:r>
            <a:r>
              <a:rPr lang="sv-SE" sz="2000" dirty="0"/>
              <a:t>, utgör grund för Trafikanalys kvalitetsgranskning.</a:t>
            </a:r>
            <a:endParaRPr lang="sv-SE" sz="1600" dirty="0"/>
          </a:p>
          <a:p>
            <a:pPr marL="0" indent="0">
              <a:lnSpc>
                <a:spcPts val="2400"/>
              </a:lnSpc>
              <a:spcBef>
                <a:spcPts val="1200"/>
              </a:spcBef>
              <a:buNone/>
            </a:pPr>
            <a:r>
              <a:rPr lang="sv-SE" sz="1600" dirty="0"/>
              <a:t>1. Förekommer information enligt krav?</a:t>
            </a:r>
          </a:p>
          <a:p>
            <a:pPr marL="0" indent="0">
              <a:lnSpc>
                <a:spcPts val="2400"/>
              </a:lnSpc>
              <a:spcBef>
                <a:spcPts val="600"/>
              </a:spcBef>
              <a:buNone/>
            </a:pPr>
            <a:r>
              <a:rPr lang="sv-SE" sz="1600" dirty="0"/>
              <a:t>2. Är den strukturerad?</a:t>
            </a:r>
          </a:p>
          <a:p>
            <a:pPr marL="0" indent="0">
              <a:lnSpc>
                <a:spcPts val="2400"/>
              </a:lnSpc>
              <a:spcBef>
                <a:spcPts val="600"/>
              </a:spcBef>
              <a:buNone/>
            </a:pPr>
            <a:r>
              <a:rPr lang="sv-SE" sz="1600" dirty="0"/>
              <a:t>3. Är den specifik?</a:t>
            </a:r>
          </a:p>
          <a:p>
            <a:pPr marL="0" indent="0">
              <a:lnSpc>
                <a:spcPts val="2400"/>
              </a:lnSpc>
              <a:spcBef>
                <a:spcPts val="600"/>
              </a:spcBef>
              <a:buNone/>
            </a:pPr>
            <a:r>
              <a:rPr lang="sv-SE" sz="1600" dirty="0"/>
              <a:t>4. Finns den i reseplaneraren?</a:t>
            </a:r>
          </a:p>
          <a:p>
            <a:pPr marL="0" indent="0">
              <a:lnSpc>
                <a:spcPts val="2400"/>
              </a:lnSpc>
              <a:spcBef>
                <a:spcPts val="600"/>
              </a:spcBef>
              <a:buNone/>
            </a:pPr>
            <a:r>
              <a:rPr lang="sv-SE" sz="1600" dirty="0"/>
              <a:t>5. Är den i trafikinformation om avvikelser och störningar?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16</a:t>
            </a:fld>
            <a:endParaRPr lang="sv-SE" noProof="0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8F78E3E9-828C-421B-97AC-6D8F71958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062" y="6315320"/>
            <a:ext cx="6120000" cy="252000"/>
          </a:xfrm>
        </p:spPr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</p:spTree>
    <p:extLst>
      <p:ext uri="{BB962C8B-B14F-4D97-AF65-F5344CB8AC3E}">
        <p14:creationId xmlns:p14="http://schemas.microsoft.com/office/powerpoint/2010/main" val="3051054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6AC4C93D-0229-4EE2-9463-76F8153D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78" y="728764"/>
            <a:ext cx="6542810" cy="1332000"/>
          </a:xfrm>
        </p:spPr>
        <p:txBody>
          <a:bodyPr/>
          <a:lstStyle/>
          <a:p>
            <a:r>
              <a:rPr lang="sv-SE" sz="2800" dirty="0"/>
              <a:t>Mått 2. Regional måluppföljning</a:t>
            </a:r>
            <a:endParaRPr lang="sv-SE" sz="2800" noProof="0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17</a:t>
            </a:fld>
            <a:endParaRPr lang="sv-SE" noProof="0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8F78E3E9-828C-421B-97AC-6D8F71958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062" y="6315320"/>
            <a:ext cx="6120000" cy="252000"/>
          </a:xfrm>
        </p:spPr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2F4E27-B472-471A-9DBC-C5676FA40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2060764"/>
            <a:ext cx="7853390" cy="4032061"/>
          </a:xfrm>
        </p:spPr>
        <p:txBody>
          <a:bodyPr/>
          <a:lstStyle/>
          <a:p>
            <a:pPr marL="0" indent="0">
              <a:buNone/>
            </a:pPr>
            <a:r>
              <a:rPr lang="sv-SE" sz="2000" b="1" dirty="0"/>
              <a:t>Hur stor andel påstigningar sker vid tillgänglighetsanpassade hållplatser och stationer i er region?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Årliga kvalitativa jämförelser…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sv-SE" sz="2000" dirty="0"/>
              <a:t>1. Hur många RKM kan och har rapporterat?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sv-SE" sz="2000" dirty="0"/>
              <a:t>2. Vilka kriterier använder dem? Har de utvecklats?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sv-SE" sz="2000" dirty="0"/>
              <a:t>3. Hur många har en positiv utveckling?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sv-SE" sz="2000" dirty="0"/>
              <a:t>4. Vad betyder det i termer av ”tillgängliga relationer (resor)”?</a:t>
            </a:r>
          </a:p>
          <a:p>
            <a:pPr marL="0" indent="0">
              <a:spcBef>
                <a:spcPts val="600"/>
              </a:spcBef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397891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6AC4C93D-0229-4EE2-9463-76F8153D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78" y="728764"/>
            <a:ext cx="6542810" cy="1332000"/>
          </a:xfrm>
        </p:spPr>
        <p:txBody>
          <a:bodyPr/>
          <a:lstStyle/>
          <a:p>
            <a:r>
              <a:rPr lang="sv-SE" sz="2800" dirty="0"/>
              <a:t>Exempel på kvalitativ diskussion</a:t>
            </a:r>
            <a:endParaRPr lang="sv-SE" sz="2800" noProof="0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18</a:t>
            </a:fld>
            <a:endParaRPr lang="sv-SE" noProof="0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8F78E3E9-828C-421B-97AC-6D8F71958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062" y="6315320"/>
            <a:ext cx="6120000" cy="252000"/>
          </a:xfrm>
        </p:spPr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2F4E27-B472-471A-9DBC-C5676FA40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1484784"/>
            <a:ext cx="7853390" cy="4608041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sv-SE" sz="2000" dirty="0"/>
              <a:t>Region Blekinge: </a:t>
            </a:r>
            <a:r>
              <a:rPr lang="sv-SE" sz="2000" b="1" i="1" dirty="0"/>
              <a:t>83 procent </a:t>
            </a:r>
            <a:r>
              <a:rPr lang="sv-SE" sz="2000" dirty="0"/>
              <a:t>av påstigningarna vid busshållplatser som uppfyller fem kriterier</a:t>
            </a:r>
          </a:p>
          <a:p>
            <a:pPr>
              <a:lnSpc>
                <a:spcPts val="24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sv-SE" sz="1600" dirty="0"/>
              <a:t>Plattform med kantstenshöjd 16 –17 cm</a:t>
            </a:r>
          </a:p>
          <a:p>
            <a:pPr>
              <a:lnSpc>
                <a:spcPts val="24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1600" dirty="0"/>
              <a:t>Väderskydd med sittbänk</a:t>
            </a:r>
          </a:p>
          <a:p>
            <a:pPr>
              <a:lnSpc>
                <a:spcPts val="24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1600" dirty="0"/>
              <a:t>Tidtabell</a:t>
            </a:r>
          </a:p>
          <a:p>
            <a:pPr>
              <a:lnSpc>
                <a:spcPts val="24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1600" dirty="0"/>
              <a:t>Belysning</a:t>
            </a:r>
          </a:p>
          <a:p>
            <a:pPr>
              <a:lnSpc>
                <a:spcPts val="24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1600" dirty="0" err="1"/>
              <a:t>Nivåfri</a:t>
            </a:r>
            <a:r>
              <a:rPr lang="sv-SE" sz="1600" dirty="0"/>
              <a:t> anslutning till omgivande väg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000" dirty="0"/>
              <a:t>Buss och tåg: 77 respektive 23 procent av påstigningarna.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000" dirty="0"/>
              <a:t>Under antagenet om fullt ut anpassade tågstationer: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sv-SE" sz="2000" b="1" i="1" dirty="0"/>
              <a:t>76 procent ”tillgängliga relationer (resor)” enligt egna kriterier</a:t>
            </a:r>
          </a:p>
          <a:p>
            <a:pPr marL="0" indent="0">
              <a:lnSpc>
                <a:spcPts val="2400"/>
              </a:lnSpc>
              <a:spcBef>
                <a:spcPts val="600"/>
              </a:spcBef>
              <a:buNone/>
            </a:pPr>
            <a:endParaRPr lang="sv-SE" sz="1600" dirty="0"/>
          </a:p>
          <a:p>
            <a:pPr marL="0" indent="0">
              <a:lnSpc>
                <a:spcPts val="2400"/>
              </a:lnSpc>
              <a:spcBef>
                <a:spcPts val="600"/>
              </a:spcBef>
              <a:buNone/>
            </a:pP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632407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1478" y="728764"/>
            <a:ext cx="5966746" cy="1332000"/>
          </a:xfrm>
        </p:spPr>
        <p:txBody>
          <a:bodyPr/>
          <a:lstStyle/>
          <a:p>
            <a:r>
              <a:rPr lang="sv-SE" sz="2800" dirty="0"/>
              <a:t>Disposition</a:t>
            </a:r>
            <a:endParaRPr lang="sv-SE" sz="2800" noProof="0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1</a:t>
            </a:fld>
            <a:endParaRPr lang="sv-SE" noProof="0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1E4CF4FC-F2CD-4363-8A01-4AE81DAC0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2564904"/>
            <a:ext cx="7853390" cy="3527921"/>
          </a:xfrm>
        </p:spPr>
        <p:txBody>
          <a:bodyPr/>
          <a:lstStyle/>
          <a:p>
            <a:pPr marL="266700" indent="-266700">
              <a:lnSpc>
                <a:spcPts val="32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2000" dirty="0"/>
              <a:t>Upplägget på kartläggningen</a:t>
            </a:r>
          </a:p>
          <a:p>
            <a:pPr marL="266700" indent="-266700">
              <a:lnSpc>
                <a:spcPts val="32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2000" dirty="0"/>
              <a:t>Generella slutsatser om behov och insatser</a:t>
            </a:r>
          </a:p>
          <a:p>
            <a:pPr marL="266700" indent="-266700">
              <a:lnSpc>
                <a:spcPts val="32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2000" dirty="0"/>
              <a:t>Befolkningsenkät om effekter av funktionshinder på resandet</a:t>
            </a:r>
          </a:p>
          <a:p>
            <a:pPr marL="266700" indent="-266700">
              <a:lnSpc>
                <a:spcPts val="32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2000" dirty="0"/>
              <a:t>Dagens måluppföljning på området</a:t>
            </a:r>
          </a:p>
          <a:p>
            <a:pPr marL="266700" indent="-266700">
              <a:lnSpc>
                <a:spcPts val="32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2000" dirty="0"/>
              <a:t>Framtidens måluppföljning</a:t>
            </a:r>
          </a:p>
        </p:txBody>
      </p:sp>
      <p:sp>
        <p:nvSpPr>
          <p:cNvPr id="11" name="Platshållare för sidfot 3">
            <a:extLst>
              <a:ext uri="{FF2B5EF4-FFF2-40B4-BE49-F238E27FC236}">
                <a16:creationId xmlns:a16="http://schemas.microsoft.com/office/drawing/2014/main" id="{D2010C11-2AB4-4F26-A5BC-09E8482F3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062" y="6315320"/>
            <a:ext cx="6120000" cy="252000"/>
          </a:xfrm>
        </p:spPr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</p:spTree>
    <p:extLst>
      <p:ext uri="{BB962C8B-B14F-4D97-AF65-F5344CB8AC3E}">
        <p14:creationId xmlns:p14="http://schemas.microsoft.com/office/powerpoint/2010/main" val="952251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6AC4C93D-0229-4EE2-9463-76F8153D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78" y="728764"/>
            <a:ext cx="6398794" cy="1332000"/>
          </a:xfrm>
        </p:spPr>
        <p:txBody>
          <a:bodyPr/>
          <a:lstStyle/>
          <a:p>
            <a:r>
              <a:rPr lang="sv-SE" sz="2800" dirty="0"/>
              <a:t>Mått 3. </a:t>
            </a:r>
            <a:r>
              <a:rPr lang="sv-SE" sz="2800" noProof="0" dirty="0"/>
              <a:t>Diskrepans i upplevda hinder</a:t>
            </a:r>
          </a:p>
        </p:txBody>
      </p:sp>
      <p:sp>
        <p:nvSpPr>
          <p:cNvPr id="19" name="Platshållare för innehåll 18">
            <a:extLst>
              <a:ext uri="{FF2B5EF4-FFF2-40B4-BE49-F238E27FC236}">
                <a16:creationId xmlns:a16="http://schemas.microsoft.com/office/drawing/2014/main" id="{67F0DD73-548E-4ABF-B060-7BF82EFA5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2276872"/>
            <a:ext cx="7853390" cy="3815953"/>
          </a:xfrm>
        </p:spPr>
        <p:txBody>
          <a:bodyPr/>
          <a:lstStyle/>
          <a:p>
            <a:pPr marL="0" indent="0">
              <a:lnSpc>
                <a:spcPts val="3200"/>
              </a:lnSpc>
              <a:spcBef>
                <a:spcPts val="3000"/>
              </a:spcBef>
              <a:buNone/>
            </a:pPr>
            <a:r>
              <a:rPr lang="sv-SE" sz="2000" dirty="0"/>
              <a:t>Mål och mått:</a:t>
            </a:r>
          </a:p>
          <a:p>
            <a:pPr marL="0" indent="0">
              <a:lnSpc>
                <a:spcPts val="3200"/>
              </a:lnSpc>
              <a:spcBef>
                <a:spcPts val="3000"/>
              </a:spcBef>
              <a:buNone/>
            </a:pPr>
            <a:r>
              <a:rPr lang="sv-SE" sz="2000" dirty="0"/>
              <a:t>Att minska diskrepansen i upplevda hinder mellan personer med och utan funktionsnedsättning</a:t>
            </a:r>
          </a:p>
          <a:p>
            <a:pPr marL="0" indent="0">
              <a:lnSpc>
                <a:spcPts val="3200"/>
              </a:lnSpc>
              <a:spcBef>
                <a:spcPts val="3000"/>
              </a:spcBef>
              <a:buNone/>
            </a:pPr>
            <a:r>
              <a:rPr lang="sv-SE" sz="2000" dirty="0"/>
              <a:t>7 av 25 delfrågor lämpade för att beskriva effekter av funktionshinder på resandet med kollektivtrafik</a:t>
            </a:r>
          </a:p>
          <a:p>
            <a:pPr marL="0" indent="0">
              <a:lnSpc>
                <a:spcPts val="3200"/>
              </a:lnSpc>
              <a:spcBef>
                <a:spcPts val="3000"/>
              </a:spcBef>
              <a:buNone/>
            </a:pPr>
            <a:endParaRPr lang="sv-SE" sz="2000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8F78E3E9-828C-421B-97AC-6D8F71958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19</a:t>
            </a:fld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1033753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6AC4C93D-0229-4EE2-9463-76F8153D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78" y="728764"/>
            <a:ext cx="6038754" cy="1332000"/>
          </a:xfrm>
        </p:spPr>
        <p:txBody>
          <a:bodyPr/>
          <a:lstStyle/>
          <a:p>
            <a:r>
              <a:rPr lang="sv-SE" sz="2800" dirty="0"/>
              <a:t>De sju delfrågorna</a:t>
            </a:r>
            <a:endParaRPr lang="sv-SE" sz="2800" noProof="0" dirty="0"/>
          </a:p>
        </p:txBody>
      </p:sp>
      <p:sp>
        <p:nvSpPr>
          <p:cNvPr id="19" name="Platshållare för innehåll 18">
            <a:extLst>
              <a:ext uri="{FF2B5EF4-FFF2-40B4-BE49-F238E27FC236}">
                <a16:creationId xmlns:a16="http://schemas.microsoft.com/office/drawing/2014/main" id="{67F0DD73-548E-4ABF-B060-7BF82EFA5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1988840"/>
            <a:ext cx="7853390" cy="4103985"/>
          </a:xfrm>
        </p:spPr>
        <p:txBody>
          <a:bodyPr/>
          <a:lstStyle/>
          <a:p>
            <a:pPr marL="0" indent="0">
              <a:lnSpc>
                <a:spcPts val="2400"/>
              </a:lnSpc>
              <a:spcBef>
                <a:spcPts val="1800"/>
              </a:spcBef>
              <a:buNone/>
            </a:pPr>
            <a:r>
              <a:rPr lang="sv-SE" sz="1600" i="1" dirty="0"/>
              <a:t>Det är lätt att göra spontana resor och ändra resplaner.</a:t>
            </a:r>
          </a:p>
          <a:p>
            <a:pPr marL="0" indent="0">
              <a:lnSpc>
                <a:spcPts val="2400"/>
              </a:lnSpc>
              <a:spcBef>
                <a:spcPts val="1800"/>
              </a:spcBef>
              <a:buNone/>
            </a:pPr>
            <a:r>
              <a:rPr lang="sv-SE" sz="1600" i="1" dirty="0"/>
              <a:t>Det är enkelt att planera hela resan, även när jag måste byta linjer och färdmedel.</a:t>
            </a:r>
          </a:p>
          <a:p>
            <a:pPr marL="0" indent="0">
              <a:lnSpc>
                <a:spcPts val="2400"/>
              </a:lnSpc>
              <a:spcBef>
                <a:spcPts val="1800"/>
              </a:spcBef>
              <a:buNone/>
            </a:pPr>
            <a:r>
              <a:rPr lang="sv-SE" sz="1600" i="1" dirty="0"/>
              <a:t>Det är enkelt att ta sig till och från hållplatser och stationer även på vintern.</a:t>
            </a:r>
          </a:p>
          <a:p>
            <a:pPr marL="0" indent="0">
              <a:lnSpc>
                <a:spcPts val="2400"/>
              </a:lnSpc>
              <a:spcBef>
                <a:spcPts val="1800"/>
              </a:spcBef>
              <a:buNone/>
            </a:pPr>
            <a:r>
              <a:rPr lang="sv-SE" sz="1600" i="1" dirty="0"/>
              <a:t>Hållplatser och stationer är utformade så att det är enkelt att göra byten.</a:t>
            </a:r>
          </a:p>
          <a:p>
            <a:pPr marL="0" indent="0">
              <a:lnSpc>
                <a:spcPts val="2400"/>
              </a:lnSpc>
              <a:spcBef>
                <a:spcPts val="1800"/>
              </a:spcBef>
              <a:buNone/>
            </a:pPr>
            <a:r>
              <a:rPr lang="sv-SE" sz="1600" i="1" dirty="0"/>
              <a:t>Hjälpmedel och faciliteter fungerar som de ska på hållplatser och stationer.</a:t>
            </a:r>
          </a:p>
          <a:p>
            <a:pPr marL="0" indent="0">
              <a:lnSpc>
                <a:spcPts val="2400"/>
              </a:lnSpc>
              <a:spcBef>
                <a:spcPts val="1800"/>
              </a:spcBef>
              <a:buNone/>
            </a:pPr>
            <a:r>
              <a:rPr lang="sv-SE" sz="1600" i="1" dirty="0"/>
              <a:t>Alla färdmedel och fordon är utformade så att det är enkelt att göra byten.</a:t>
            </a:r>
          </a:p>
          <a:p>
            <a:pPr marL="0" indent="0">
              <a:lnSpc>
                <a:spcPts val="2400"/>
              </a:lnSpc>
              <a:spcBef>
                <a:spcPts val="1800"/>
              </a:spcBef>
              <a:buNone/>
            </a:pPr>
            <a:r>
              <a:rPr lang="sv-SE" sz="1600" i="1" dirty="0"/>
              <a:t>Det är enkelt att få aktuell information om hållplatser, byten och tider under en resa.</a:t>
            </a:r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8F78E3E9-828C-421B-97AC-6D8F71958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20</a:t>
            </a:fld>
            <a:endParaRPr lang="sv-SE" noProof="0" dirty="0"/>
          </a:p>
        </p:txBody>
      </p:sp>
    </p:spTree>
    <p:extLst>
      <p:ext uri="{BB962C8B-B14F-4D97-AF65-F5344CB8AC3E}">
        <p14:creationId xmlns:p14="http://schemas.microsoft.com/office/powerpoint/2010/main" val="3212932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E5FC53CB-DDA7-4012-9743-D407CC50A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3068960"/>
            <a:ext cx="8136904" cy="3017508"/>
          </a:xfrm>
        </p:spPr>
        <p:txBody>
          <a:bodyPr/>
          <a:lstStyle/>
          <a:p>
            <a:pPr algn="l">
              <a:spcBef>
                <a:spcPts val="1200"/>
              </a:spcBef>
            </a:pPr>
            <a:r>
              <a:rPr lang="sv-SE" sz="2800" noProof="0" dirty="0"/>
              <a:t>För mer information och rapport:</a:t>
            </a:r>
            <a:br>
              <a:rPr lang="sv-SE" sz="2800" noProof="0" dirty="0"/>
            </a:br>
            <a:br>
              <a:rPr lang="sv-SE" noProof="0" dirty="0"/>
            </a:br>
            <a:r>
              <a:rPr lang="sv-SE" sz="2400" noProof="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https://www.trafa.se/funktionshinder</a:t>
            </a:r>
            <a:br>
              <a:rPr lang="sv-SE" sz="2400" noProof="0" dirty="0"/>
            </a:br>
            <a:br>
              <a:rPr lang="sv-SE" sz="2400" noProof="0" dirty="0"/>
            </a:br>
            <a:r>
              <a:rPr lang="sv-SE" sz="2400" noProof="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https://www.trafa.se/kollektivtrafik/anvandbarhet-i-kollektivtrafik-8307/</a:t>
            </a:r>
            <a:r>
              <a:rPr lang="sv-SE" sz="2400" noProof="0" dirty="0"/>
              <a:t> </a:t>
            </a:r>
            <a:br>
              <a:rPr lang="sv-SE" noProof="0" dirty="0"/>
            </a:br>
            <a:br>
              <a:rPr lang="sv-SE" sz="4800" noProof="0" dirty="0"/>
            </a:br>
            <a:br>
              <a:rPr lang="sv-SE" sz="4800" noProof="0" dirty="0"/>
            </a:br>
            <a:r>
              <a:rPr lang="sv-SE" sz="4800" noProof="0" dirty="0"/>
              <a:t>Tack!</a:t>
            </a:r>
          </a:p>
        </p:txBody>
      </p:sp>
    </p:spTree>
    <p:extLst>
      <p:ext uri="{BB962C8B-B14F-4D97-AF65-F5344CB8AC3E}">
        <p14:creationId xmlns:p14="http://schemas.microsoft.com/office/powerpoint/2010/main" val="3425399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1478" y="728764"/>
            <a:ext cx="5966746" cy="1332000"/>
          </a:xfrm>
        </p:spPr>
        <p:txBody>
          <a:bodyPr/>
          <a:lstStyle/>
          <a:p>
            <a:r>
              <a:rPr lang="sv-SE" sz="2800" dirty="0"/>
              <a:t>Kartläggningen i praktiken</a:t>
            </a:r>
            <a:endParaRPr lang="sv-SE" sz="2800" noProof="0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2</a:t>
            </a:fld>
            <a:endParaRPr lang="sv-SE" noProof="0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1E4CF4FC-F2CD-4363-8A01-4AE81DAC0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2060764"/>
            <a:ext cx="7853390" cy="4032061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sv-SE" sz="2000" i="1" dirty="0"/>
              <a:t>Hur påverkar hinder resandet med allmän kollektivtrafik, respektive vilka underlag används i planering av åtgärder?</a:t>
            </a:r>
          </a:p>
          <a:p>
            <a:pPr marL="457200" indent="-457200">
              <a:lnSpc>
                <a:spcPts val="2400"/>
              </a:lnSpc>
              <a:spcBef>
                <a:spcPts val="2400"/>
              </a:spcBef>
              <a:buFont typeface="+mj-lt"/>
              <a:buAutoNum type="arabicPeriod"/>
            </a:pPr>
            <a:r>
              <a:rPr lang="sv-SE" sz="1800" dirty="0"/>
              <a:t>Regelverk och tidigare utredningar och analyser</a:t>
            </a:r>
          </a:p>
          <a:p>
            <a:pPr marL="457200" indent="-457200">
              <a:lnSpc>
                <a:spcPts val="24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sv-SE" sz="1800" dirty="0"/>
              <a:t>Målstyrning och uppföljning av allmän regional kollektivtrafik</a:t>
            </a:r>
          </a:p>
          <a:p>
            <a:pPr marL="457200" indent="-457200">
              <a:lnSpc>
                <a:spcPts val="24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sv-SE" sz="1800" dirty="0"/>
              <a:t>Internationell forskningsöversikt</a:t>
            </a:r>
          </a:p>
          <a:p>
            <a:pPr marL="457200" indent="-457200">
              <a:lnSpc>
                <a:spcPts val="24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sv-SE" sz="1800" dirty="0"/>
              <a:t>Funktionshinderrörelsens perspektiv: nationell och regional korrespondens, möten, skrivelser och enkäter</a:t>
            </a:r>
          </a:p>
          <a:p>
            <a:pPr marL="457200" indent="-457200">
              <a:lnSpc>
                <a:spcPts val="24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sv-SE" sz="1800" dirty="0"/>
              <a:t>Resenärsundersökningar, statistik och analyser</a:t>
            </a:r>
          </a:p>
          <a:p>
            <a:pPr marL="0" indent="0">
              <a:lnSpc>
                <a:spcPts val="3200"/>
              </a:lnSpc>
              <a:spcBef>
                <a:spcPts val="600"/>
              </a:spcBef>
              <a:buNone/>
            </a:pPr>
            <a:endParaRPr lang="sv-SE" sz="2000" i="1" dirty="0"/>
          </a:p>
          <a:p>
            <a:pPr marL="0" indent="0">
              <a:lnSpc>
                <a:spcPts val="3200"/>
              </a:lnSpc>
              <a:spcBef>
                <a:spcPts val="600"/>
              </a:spcBef>
              <a:buNone/>
            </a:pPr>
            <a:endParaRPr lang="sv-SE" sz="2000" dirty="0"/>
          </a:p>
        </p:txBody>
      </p:sp>
      <p:sp>
        <p:nvSpPr>
          <p:cNvPr id="11" name="Platshållare för sidfot 3">
            <a:extLst>
              <a:ext uri="{FF2B5EF4-FFF2-40B4-BE49-F238E27FC236}">
                <a16:creationId xmlns:a16="http://schemas.microsoft.com/office/drawing/2014/main" id="{D2010C11-2AB4-4F26-A5BC-09E8482F3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062" y="6315320"/>
            <a:ext cx="6120000" cy="252000"/>
          </a:xfrm>
        </p:spPr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</p:spTree>
    <p:extLst>
      <p:ext uri="{BB962C8B-B14F-4D97-AF65-F5344CB8AC3E}">
        <p14:creationId xmlns:p14="http://schemas.microsoft.com/office/powerpoint/2010/main" val="138911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1478" y="728764"/>
            <a:ext cx="6398794" cy="1332000"/>
          </a:xfrm>
        </p:spPr>
        <p:txBody>
          <a:bodyPr/>
          <a:lstStyle/>
          <a:p>
            <a:r>
              <a:rPr lang="sv-SE" sz="2800" noProof="0" dirty="0"/>
              <a:t>Trafikutskottets slutsatser 2013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B15DFE1-B315-4A7B-952B-29268ACCC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2800" y="1628800"/>
            <a:ext cx="4147232" cy="4464025"/>
          </a:xfrm>
        </p:spPr>
        <p:txBody>
          <a:bodyPr/>
          <a:lstStyle/>
          <a:p>
            <a:pPr>
              <a:lnSpc>
                <a:spcPts val="2400"/>
              </a:lnSpc>
              <a:spcBef>
                <a:spcPts val="3000"/>
              </a:spcBef>
              <a:buFont typeface="Wingdings" panose="05000000000000000000" pitchFamily="2" charset="2"/>
              <a:buChar char="§"/>
            </a:pPr>
            <a:r>
              <a:rPr lang="sv-SE" sz="1600" i="1" dirty="0"/>
              <a:t>Det finns fortfarande många hinder. </a:t>
            </a:r>
          </a:p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sz="1600" i="1" dirty="0"/>
              <a:t>Trygghet är centralt inför en resa. </a:t>
            </a:r>
          </a:p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sz="1600" i="1" dirty="0"/>
              <a:t>Insatser för att öka tillgängligheten är </a:t>
            </a:r>
            <a:r>
              <a:rPr lang="sv-SE" sz="1600" i="1" dirty="0" err="1"/>
              <a:t>okoordinerade</a:t>
            </a:r>
            <a:r>
              <a:rPr lang="sv-SE" sz="1600" i="1" dirty="0"/>
              <a:t>.</a:t>
            </a:r>
          </a:p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sz="1600" i="1" dirty="0"/>
              <a:t>Det finns tydliga mål och regler för tillgängligheten, men det går långsamt.</a:t>
            </a:r>
          </a:p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sz="1600" i="1" dirty="0"/>
              <a:t>Det behövs tydligare styrsignaler för att målen ska kunna uppnås.</a:t>
            </a:r>
          </a:p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sz="1600" i="1" dirty="0"/>
              <a:t>Information om tillgängligheten och trafik kan bli bättre.</a:t>
            </a:r>
          </a:p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sz="1600" i="1" dirty="0"/>
              <a:t>Biljettköp kan förenklas.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sv-SE" sz="1600" i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36E5C7-10C4-4A55-83F7-AD29036624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80112" y="1628801"/>
            <a:ext cx="3074376" cy="3312368"/>
          </a:xfrm>
        </p:spPr>
        <p:txBody>
          <a:bodyPr/>
          <a:lstStyle/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i="1" dirty="0"/>
              <a:t>Ledsagningens finansiering bör ses över.</a:t>
            </a:r>
          </a:p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i="1" dirty="0"/>
              <a:t>Det är inte tillräckligt tydligt vem som ansvarar för samordning av insatser.</a:t>
            </a:r>
          </a:p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i="1" dirty="0"/>
              <a:t>Kunskapen om resultat är begränsad.</a:t>
            </a:r>
          </a:p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i="1" dirty="0"/>
              <a:t>Tillsynen behöver stärkas.</a:t>
            </a:r>
          </a:p>
        </p:txBody>
      </p:sp>
      <p:sp>
        <p:nvSpPr>
          <p:cNvPr id="11" name="Platshållare för sidfot 3">
            <a:extLst>
              <a:ext uri="{FF2B5EF4-FFF2-40B4-BE49-F238E27FC236}">
                <a16:creationId xmlns:a16="http://schemas.microsoft.com/office/drawing/2014/main" id="{D2010C11-2AB4-4F26-A5BC-09E8482F3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3</a:t>
            </a:fld>
            <a:endParaRPr lang="sv-SE" noProof="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7D7F1326-DECF-44EA-B17B-16D89D324BD1}"/>
              </a:ext>
            </a:extLst>
          </p:cNvPr>
          <p:cNvSpPr txBox="1"/>
          <p:nvPr/>
        </p:nvSpPr>
        <p:spPr>
          <a:xfrm>
            <a:off x="5674088" y="4905228"/>
            <a:ext cx="2426304" cy="14761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2800"/>
              </a:lnSpc>
            </a:pPr>
            <a:r>
              <a:rPr lang="sv-SE" b="1" dirty="0"/>
              <a:t>På en punkt skiljer sig Trafikanalys slutsatser…</a:t>
            </a:r>
          </a:p>
          <a:p>
            <a:pPr>
              <a:lnSpc>
                <a:spcPts val="2800"/>
              </a:lnSpc>
            </a:pPr>
            <a:endParaRPr lang="sv-SE" sz="20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88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1478" y="728764"/>
            <a:ext cx="6326786" cy="1332000"/>
          </a:xfrm>
        </p:spPr>
        <p:txBody>
          <a:bodyPr/>
          <a:lstStyle/>
          <a:p>
            <a:pPr>
              <a:lnSpc>
                <a:spcPts val="3600"/>
              </a:lnSpc>
              <a:spcBef>
                <a:spcPts val="1200"/>
              </a:spcBef>
            </a:pPr>
            <a:r>
              <a:rPr lang="sv-SE" sz="2800" dirty="0"/>
              <a:t>”Det finns tydliga mål och regler…”</a:t>
            </a:r>
          </a:p>
        </p:txBody>
      </p:sp>
      <p:sp>
        <p:nvSpPr>
          <p:cNvPr id="11" name="Platshållare för sidfot 3">
            <a:extLst>
              <a:ext uri="{FF2B5EF4-FFF2-40B4-BE49-F238E27FC236}">
                <a16:creationId xmlns:a16="http://schemas.microsoft.com/office/drawing/2014/main" id="{D2010C11-2AB4-4F26-A5BC-09E8482F3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4</a:t>
            </a:fld>
            <a:endParaRPr lang="sv-SE" noProof="0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0EEBA32-E84C-4A1B-8642-61E4F1ED1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1988840"/>
            <a:ext cx="6953996" cy="4103985"/>
          </a:xfrm>
        </p:spPr>
        <p:txBody>
          <a:bodyPr/>
          <a:lstStyle/>
          <a:p>
            <a:pPr marL="271463" indent="-271463">
              <a:lnSpc>
                <a:spcPts val="26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sv-SE" sz="1800" dirty="0"/>
              <a:t>Oklara begrepp: ”fullt tillgängliga bytespunkter för alla resenärer”</a:t>
            </a:r>
          </a:p>
          <a:p>
            <a:pPr marL="271463" indent="-271463">
              <a:lnSpc>
                <a:spcPts val="26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sv-SE" sz="1800" dirty="0"/>
              <a:t>Stor regional variation</a:t>
            </a:r>
          </a:p>
          <a:p>
            <a:pPr marL="271463" indent="-271463">
              <a:lnSpc>
                <a:spcPts val="26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sv-SE" sz="1800" dirty="0"/>
              <a:t>I praktiken främst isolerade åtgärder för fysisk tillgänglighet, även tekniska hjälpmedel och ledsagning</a:t>
            </a:r>
          </a:p>
          <a:p>
            <a:pPr marL="271463" indent="-271463">
              <a:lnSpc>
                <a:spcPts val="26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sv-SE" sz="1800" dirty="0"/>
              <a:t>Sällsynt med sammanhållna riktlinjer som omfattar miljö, teknik, information och service</a:t>
            </a:r>
          </a:p>
          <a:p>
            <a:pPr marL="271463" indent="-271463">
              <a:lnSpc>
                <a:spcPts val="26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sv-SE" sz="1800" dirty="0"/>
              <a:t>Funktionshinder som särskilda åtgärdsbehov för enskilda grupper, inga ”allmänna funktionella hinder”</a:t>
            </a:r>
          </a:p>
        </p:txBody>
      </p:sp>
    </p:spTree>
    <p:extLst>
      <p:ext uri="{BB962C8B-B14F-4D97-AF65-F5344CB8AC3E}">
        <p14:creationId xmlns:p14="http://schemas.microsoft.com/office/powerpoint/2010/main" val="1243622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1478" y="728764"/>
            <a:ext cx="6736042" cy="1332000"/>
          </a:xfrm>
        </p:spPr>
        <p:txBody>
          <a:bodyPr/>
          <a:lstStyle/>
          <a:p>
            <a:r>
              <a:rPr lang="sv-SE" sz="2800" dirty="0"/>
              <a:t>Nytt </a:t>
            </a:r>
            <a:r>
              <a:rPr lang="sv-SE" sz="2800" noProof="0" dirty="0"/>
              <a:t>sammanhållet regelverk i Kanada</a:t>
            </a:r>
          </a:p>
        </p:txBody>
      </p:sp>
      <p:sp>
        <p:nvSpPr>
          <p:cNvPr id="11" name="Platshållare för sidfot 3">
            <a:extLst>
              <a:ext uri="{FF2B5EF4-FFF2-40B4-BE49-F238E27FC236}">
                <a16:creationId xmlns:a16="http://schemas.microsoft.com/office/drawing/2014/main" id="{D2010C11-2AB4-4F26-A5BC-09E8482F3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5</a:t>
            </a:fld>
            <a:endParaRPr lang="sv-SE" noProof="0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0EEBA32-E84C-4A1B-8642-61E4F1ED1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1772816"/>
            <a:ext cx="7026004" cy="4320009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sv-SE" sz="2000" dirty="0"/>
              <a:t>I juli 2019 antogs lag för ”tillgängliga transporter för personer med funktionsnedsättning” med krav på:</a:t>
            </a:r>
          </a:p>
          <a:p>
            <a:pPr marL="266700" indent="-2667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sz="1800" dirty="0"/>
              <a:t>hur kommunikation med resenärer med funktionsnedsättningar ska gå till,</a:t>
            </a:r>
          </a:p>
          <a:p>
            <a:pPr marL="266700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1800" dirty="0"/>
              <a:t>hur personal ska utbildas för att hjälpa resenärer med funktionsnedsättningar,</a:t>
            </a:r>
          </a:p>
          <a:p>
            <a:pPr marL="266700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1800" dirty="0"/>
              <a:t>vilken hjälp som ska ges till resenärer med funktionsnedsättningar,</a:t>
            </a:r>
          </a:p>
          <a:p>
            <a:pPr marL="266700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1800" dirty="0"/>
              <a:t>hur terminalbyggnader ska göras tillgängliga, och</a:t>
            </a:r>
          </a:p>
          <a:p>
            <a:pPr marL="266700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v-SE" sz="1800" dirty="0"/>
              <a:t>hur flygplan, färjor, tåg och bussar ska göras tillgängliga. </a:t>
            </a:r>
          </a:p>
        </p:txBody>
      </p:sp>
    </p:spTree>
    <p:extLst>
      <p:ext uri="{BB962C8B-B14F-4D97-AF65-F5344CB8AC3E}">
        <p14:creationId xmlns:p14="http://schemas.microsoft.com/office/powerpoint/2010/main" val="2968421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6AC4C93D-0229-4EE2-9463-76F8153D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78" y="728764"/>
            <a:ext cx="6120000" cy="1332000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sv-SE" sz="2800" noProof="0" dirty="0"/>
              <a:t>Resenärsperspektivet</a:t>
            </a:r>
          </a:p>
        </p:txBody>
      </p:sp>
      <p:sp>
        <p:nvSpPr>
          <p:cNvPr id="8" name="Platshållare för innehåll 8">
            <a:extLst>
              <a:ext uri="{FF2B5EF4-FFF2-40B4-BE49-F238E27FC236}">
                <a16:creationId xmlns:a16="http://schemas.microsoft.com/office/drawing/2014/main" id="{0BE828BE-CC17-44A7-8C5C-EC27D2859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1628800"/>
            <a:ext cx="7853390" cy="4392488"/>
          </a:xfrm>
        </p:spPr>
        <p:txBody>
          <a:bodyPr/>
          <a:lstStyle/>
          <a:p>
            <a:pPr marL="0" indent="0">
              <a:lnSpc>
                <a:spcPts val="3200"/>
              </a:lnSpc>
              <a:spcBef>
                <a:spcPts val="1200"/>
              </a:spcBef>
              <a:buNone/>
            </a:pPr>
            <a:r>
              <a:rPr lang="sv-SE" sz="2400" b="1" noProof="0" dirty="0"/>
              <a:t>Vilka förmågor behöver vi för att resa kollektivt?</a:t>
            </a:r>
          </a:p>
          <a:p>
            <a:pPr marL="265113" indent="-265113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sv-SE" sz="2000" dirty="0"/>
              <a:t>Fysisk rörelse</a:t>
            </a:r>
            <a:endParaRPr lang="sv-SE" sz="2000" noProof="0" dirty="0"/>
          </a:p>
          <a:p>
            <a:pPr marL="265113" indent="-2651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sz="2000" dirty="0"/>
              <a:t>Tolerans mot miljöer</a:t>
            </a:r>
          </a:p>
          <a:p>
            <a:pPr marL="265113" indent="-2651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sz="2000" dirty="0"/>
              <a:t>Orientering och navigering</a:t>
            </a:r>
          </a:p>
          <a:p>
            <a:pPr marL="265113" indent="-2651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sz="2000" noProof="0" dirty="0"/>
              <a:t>Att förstå systemet</a:t>
            </a:r>
          </a:p>
          <a:p>
            <a:pPr marL="265113" indent="-2651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sz="2000" dirty="0"/>
              <a:t>Att göra sig förstådd</a:t>
            </a:r>
          </a:p>
          <a:p>
            <a:pPr marL="265113" indent="-2651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sv-SE" sz="2000" noProof="0" dirty="0"/>
              <a:t>Planering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sz="2000" b="1" dirty="0"/>
              <a:t>Vad i miljön reducerar vår förmåga och därmed även resandet?</a:t>
            </a:r>
          </a:p>
          <a:p>
            <a:pPr marL="0" indent="0">
              <a:spcBef>
                <a:spcPts val="1200"/>
              </a:spcBef>
              <a:buNone/>
            </a:pPr>
            <a:endParaRPr lang="sv-SE" sz="2000" noProof="0" dirty="0"/>
          </a:p>
          <a:p>
            <a:pPr marL="0" indent="0">
              <a:spcBef>
                <a:spcPts val="1200"/>
              </a:spcBef>
              <a:buNone/>
            </a:pPr>
            <a:endParaRPr lang="sv-SE" sz="2000" noProof="0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6</a:t>
            </a:fld>
            <a:endParaRPr lang="sv-SE" noProof="0" dirty="0"/>
          </a:p>
        </p:txBody>
      </p:sp>
      <p:sp>
        <p:nvSpPr>
          <p:cNvPr id="12" name="Platshållare för sidfot 3">
            <a:extLst>
              <a:ext uri="{FF2B5EF4-FFF2-40B4-BE49-F238E27FC236}">
                <a16:creationId xmlns:a16="http://schemas.microsoft.com/office/drawing/2014/main" id="{DE5591A0-1B00-435E-8B0E-2FAAE190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062" y="6315320"/>
            <a:ext cx="6120000" cy="252000"/>
          </a:xfrm>
        </p:spPr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  <p:pic>
        <p:nvPicPr>
          <p:cNvPr id="13" name="Platshållare för innehåll 5">
            <a:extLst>
              <a:ext uri="{FF2B5EF4-FFF2-40B4-BE49-F238E27FC236}">
                <a16:creationId xmlns:a16="http://schemas.microsoft.com/office/drawing/2014/main" id="{F7F50648-9845-44DE-9AAB-53B85D373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995" y="2564903"/>
            <a:ext cx="3811064" cy="2415942"/>
          </a:xfrm>
          <a:prstGeom prst="rect">
            <a:avLst/>
          </a:prstGeom>
        </p:spPr>
      </p:pic>
      <p:sp>
        <p:nvSpPr>
          <p:cNvPr id="14" name="textruta 13">
            <a:extLst>
              <a:ext uri="{FF2B5EF4-FFF2-40B4-BE49-F238E27FC236}">
                <a16:creationId xmlns:a16="http://schemas.microsoft.com/office/drawing/2014/main" id="{C60B67FB-3927-4968-87DF-64FAEED4ED16}"/>
              </a:ext>
            </a:extLst>
          </p:cNvPr>
          <p:cNvSpPr txBox="1"/>
          <p:nvPr/>
        </p:nvSpPr>
        <p:spPr>
          <a:xfrm>
            <a:off x="4499992" y="5023642"/>
            <a:ext cx="3587379" cy="3436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sv-SE" sz="1200" dirty="0">
                <a:latin typeface="Arial" pitchFamily="34" charset="0"/>
                <a:cs typeface="Arial" pitchFamily="34" charset="0"/>
              </a:rPr>
              <a:t>Källa: Resenärsforum</a:t>
            </a:r>
          </a:p>
        </p:txBody>
      </p:sp>
    </p:spTree>
    <p:extLst>
      <p:ext uri="{BB962C8B-B14F-4D97-AF65-F5344CB8AC3E}">
        <p14:creationId xmlns:p14="http://schemas.microsoft.com/office/powerpoint/2010/main" val="3870292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6AC4C93D-0229-4EE2-9463-76F8153DA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noProof="0" dirty="0"/>
              <a:t>Befolkningsenkät</a:t>
            </a:r>
          </a:p>
        </p:txBody>
      </p:sp>
      <p:sp>
        <p:nvSpPr>
          <p:cNvPr id="8" name="Platshållare för innehåll 8">
            <a:extLst>
              <a:ext uri="{FF2B5EF4-FFF2-40B4-BE49-F238E27FC236}">
                <a16:creationId xmlns:a16="http://schemas.microsoft.com/office/drawing/2014/main" id="{0BE828BE-CC17-44A7-8C5C-EC27D2859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48" y="2348880"/>
            <a:ext cx="7853390" cy="3743945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sv-SE" sz="2000" noProof="0" dirty="0"/>
              <a:t>25 frågor om funktionsnedsättningar, resvanor och upplevda hinder</a:t>
            </a:r>
          </a:p>
          <a:p>
            <a:pPr marL="265113" indent="-265113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sv-SE" sz="2000" noProof="0" dirty="0"/>
              <a:t>Webb, telefon och postalt</a:t>
            </a:r>
          </a:p>
          <a:p>
            <a:pPr marL="265113" indent="-265113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sv-SE" sz="2000" noProof="0" dirty="0"/>
              <a:t>3 436 respondenter </a:t>
            </a:r>
            <a:r>
              <a:rPr lang="sv-SE" sz="2000" dirty="0"/>
              <a:t>på 13 inledande frågor</a:t>
            </a:r>
            <a:r>
              <a:rPr lang="sv-SE" sz="2000" noProof="0" dirty="0"/>
              <a:t> (31 % svarsfrekvens)</a:t>
            </a:r>
          </a:p>
          <a:p>
            <a:pPr marL="265113" indent="-265113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sv-SE" sz="2000" noProof="0" dirty="0"/>
              <a:t>2 660 respondenter på hela enkäten (24 % svarsfrekvens)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7</a:t>
            </a:fld>
            <a:endParaRPr lang="sv-SE" noProof="0" dirty="0"/>
          </a:p>
        </p:txBody>
      </p:sp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8F78E3E9-828C-421B-97AC-6D8F71958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062" y="6315320"/>
            <a:ext cx="6120000" cy="252000"/>
          </a:xfrm>
        </p:spPr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</p:spTree>
    <p:extLst>
      <p:ext uri="{BB962C8B-B14F-4D97-AF65-F5344CB8AC3E}">
        <p14:creationId xmlns:p14="http://schemas.microsoft.com/office/powerpoint/2010/main" val="2932811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2726-993B-47AC-837F-6CE3C89C6FA0}" type="slidenum">
              <a:rPr lang="sv-SE" noProof="0" smtClean="0"/>
              <a:pPr/>
              <a:t>8</a:t>
            </a:fld>
            <a:endParaRPr lang="sv-SE" noProof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5A7DA15-D338-4ADB-BC6D-1CDEA07DC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78" y="728764"/>
            <a:ext cx="6974858" cy="1332000"/>
          </a:xfrm>
        </p:spPr>
        <p:txBody>
          <a:bodyPr/>
          <a:lstStyle/>
          <a:p>
            <a:r>
              <a:rPr lang="sv-SE" dirty="0"/>
              <a:t>Närmare en av tre har minst en av fyra funktionsnedsättningar.</a:t>
            </a:r>
          </a:p>
        </p:txBody>
      </p:sp>
      <p:pic>
        <p:nvPicPr>
          <p:cNvPr id="10" name="Platshållare för innehåll 9">
            <a:extLst>
              <a:ext uri="{FF2B5EF4-FFF2-40B4-BE49-F238E27FC236}">
                <a16:creationId xmlns:a16="http://schemas.microsoft.com/office/drawing/2014/main" id="{038178AC-CBA1-4457-A3CE-D5D7B69A4A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16748"/>
            <a:ext cx="6120000" cy="4118692"/>
          </a:xfrm>
        </p:spPr>
      </p:pic>
      <p:sp>
        <p:nvSpPr>
          <p:cNvPr id="9" name="Platshållare för sidfot 3">
            <a:extLst>
              <a:ext uri="{FF2B5EF4-FFF2-40B4-BE49-F238E27FC236}">
                <a16:creationId xmlns:a16="http://schemas.microsoft.com/office/drawing/2014/main" id="{29781416-A936-4B98-B0C4-2A42D0BC1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062" y="6315320"/>
            <a:ext cx="6120000" cy="252000"/>
          </a:xfrm>
        </p:spPr>
        <p:txBody>
          <a:bodyPr/>
          <a:lstStyle/>
          <a:p>
            <a:r>
              <a:rPr lang="sv-SE" noProof="0" dirty="0"/>
              <a:t>Trafikanalys – </a:t>
            </a:r>
            <a:r>
              <a:rPr lang="sv-SE" dirty="0"/>
              <a:t>Funktionshinder i kollektivtrafik</a:t>
            </a:r>
            <a:r>
              <a:rPr lang="sv-SE" noProof="0" dirty="0"/>
              <a:t> – Augusti 2019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8317594E-93F0-42C9-80C7-8005AB87728E}"/>
              </a:ext>
            </a:extLst>
          </p:cNvPr>
          <p:cNvSpPr txBox="1"/>
          <p:nvPr/>
        </p:nvSpPr>
        <p:spPr>
          <a:xfrm>
            <a:off x="4932040" y="1844824"/>
            <a:ext cx="2941730" cy="575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sv-SE" sz="1600" dirty="0">
                <a:latin typeface="Arial" pitchFamily="34" charset="0"/>
                <a:cs typeface="Arial" pitchFamily="34" charset="0"/>
              </a:rPr>
              <a:t>3 436 respondenter</a:t>
            </a:r>
          </a:p>
        </p:txBody>
      </p:sp>
    </p:spTree>
    <p:extLst>
      <p:ext uri="{BB962C8B-B14F-4D97-AF65-F5344CB8AC3E}">
        <p14:creationId xmlns:p14="http://schemas.microsoft.com/office/powerpoint/2010/main" val="3465437810"/>
      </p:ext>
    </p:extLst>
  </p:cSld>
  <p:clrMapOvr>
    <a:masterClrMapping/>
  </p:clrMapOvr>
</p:sld>
</file>

<file path=ppt/theme/theme1.xml><?xml version="1.0" encoding="utf-8"?>
<a:theme xmlns:a="http://schemas.openxmlformats.org/drawingml/2006/main" name="TA Tema - Lila">
  <a:themeElements>
    <a:clrScheme name="TA Färgschema - Lila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C5CC5"/>
      </a:accent1>
      <a:accent2>
        <a:srgbClr val="707BB7"/>
      </a:accent2>
      <a:accent3>
        <a:srgbClr val="949CC9"/>
      </a:accent3>
      <a:accent4>
        <a:srgbClr val="B7BDDB"/>
      </a:accent4>
      <a:accent5>
        <a:srgbClr val="DBDEED"/>
      </a:accent5>
      <a:accent6>
        <a:srgbClr val="EDEEF6"/>
      </a:accent6>
      <a:hlink>
        <a:srgbClr val="002060"/>
      </a:hlink>
      <a:folHlink>
        <a:srgbClr val="7030A0"/>
      </a:folHlink>
    </a:clrScheme>
    <a:fontScheme name="TA Typsnit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>
          <a:defRPr sz="14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Lila 100%">
      <a:srgbClr val="4C5CC5"/>
    </a:custClr>
    <a:custClr name="Lila 80%">
      <a:srgbClr val="707BB7"/>
    </a:custClr>
    <a:custClr name="Lila 60%">
      <a:srgbClr val="949CC9"/>
    </a:custClr>
    <a:custClr name="Lila 40%">
      <a:srgbClr val="B7BDDB"/>
    </a:custClr>
    <a:custClr name="Lila 20%">
      <a:srgbClr val="DBDEED"/>
    </a:custClr>
    <a:custClr name="Lila 10%">
      <a:srgbClr val="EDEEF6"/>
    </a:custClr>
    <a:custClr name="Orange 100%">
      <a:srgbClr val="EC6608"/>
    </a:custClr>
    <a:custClr name="Orange 80%2">
      <a:srgbClr val="F08539"/>
    </a:custClr>
    <a:custClr name="Orange 60%">
      <a:srgbClr val="F6B688"/>
    </a:custClr>
    <a:custClr name="Orange 40%">
      <a:srgbClr val="F7C29C"/>
    </a:custClr>
    <a:custClr name="Orange 20%">
      <a:srgbClr val="FBE0CE"/>
    </a:custClr>
    <a:custClr name="Orange 10%">
      <a:srgbClr val="FDF0E6"/>
    </a:custClr>
    <a:custClr name="Blå 100%">
      <a:srgbClr val="0083AB"/>
    </a:custClr>
    <a:custClr name="Blå 80%">
      <a:srgbClr val="0098BC"/>
    </a:custClr>
    <a:custClr name="Blå 60%">
      <a:srgbClr val="66B5CD"/>
    </a:custClr>
    <a:custClr name="Blå 40%">
      <a:srgbClr val="99CDDD"/>
    </a:custClr>
    <a:custClr name="Blå 20%">
      <a:srgbClr val="CCE6EE"/>
    </a:custClr>
    <a:custClr name="Blå 10%6">
      <a:srgbClr val="E6F3F7"/>
    </a:custClr>
    <a:custClr name="Grön 100%">
      <a:srgbClr val="52AF32"/>
    </a:custClr>
    <a:custClr name="Grön 80%">
      <a:srgbClr val="75BF5B"/>
    </a:custClr>
    <a:custClr name="Grön 60%">
      <a:srgbClr val="98CF84"/>
    </a:custClr>
    <a:custClr name="Grön 40%">
      <a:srgbClr val="BADFAD"/>
    </a:custClr>
    <a:custClr name="Grön 20%">
      <a:srgbClr val="DDEFD6"/>
    </a:custClr>
    <a:custClr name="Grön 10%">
      <a:srgbClr val="EEF7EB"/>
    </a:custClr>
  </a:custClrLst>
  <a:extLst>
    <a:ext uri="{05A4C25C-085E-4340-85A3-A5531E510DB2}">
      <thm15:themeFamily xmlns:thm15="http://schemas.microsoft.com/office/thememl/2012/main" name="Blank.potx" id="{90F6287C-CFAB-4591-9BA7-0A5FA1265664}" vid="{C63DC74C-972C-4310-8086-2EF337666391}"/>
    </a:ext>
  </a:extLst>
</a:theme>
</file>

<file path=ppt/theme/theme2.xml><?xml version="1.0" encoding="utf-8"?>
<a:theme xmlns:a="http://schemas.openxmlformats.org/drawingml/2006/main" name="TA Tema - Orange">
  <a:themeElements>
    <a:clrScheme name="TA Färgschema - Orang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EC6608"/>
      </a:accent1>
      <a:accent2>
        <a:srgbClr val="F08539"/>
      </a:accent2>
      <a:accent3>
        <a:srgbClr val="F6B688"/>
      </a:accent3>
      <a:accent4>
        <a:srgbClr val="F7C29C"/>
      </a:accent4>
      <a:accent5>
        <a:srgbClr val="FBE0CE"/>
      </a:accent5>
      <a:accent6>
        <a:srgbClr val="FDF0E6"/>
      </a:accent6>
      <a:hlink>
        <a:srgbClr val="0000FF"/>
      </a:hlink>
      <a:folHlink>
        <a:srgbClr val="800080"/>
      </a:folHlink>
    </a:clrScheme>
    <a:fontScheme name="TA Typsnit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>
          <a:defRPr sz="14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Lila 100%">
      <a:srgbClr val="4C5CC5"/>
    </a:custClr>
    <a:custClr name="Lila 80%">
      <a:srgbClr val="707BB7"/>
    </a:custClr>
    <a:custClr name="Lila 60%">
      <a:srgbClr val="949CC9"/>
    </a:custClr>
    <a:custClr name="Lila 40%">
      <a:srgbClr val="B7BDDB"/>
    </a:custClr>
    <a:custClr name="Lila 20%">
      <a:srgbClr val="DBDEED"/>
    </a:custClr>
    <a:custClr name="Lila 10%">
      <a:srgbClr val="EDEEF6"/>
    </a:custClr>
    <a:custClr name="Orange 100%">
      <a:srgbClr val="EC6608"/>
    </a:custClr>
    <a:custClr name="Orange 80%2">
      <a:srgbClr val="F08539"/>
    </a:custClr>
    <a:custClr name="Orange 60%">
      <a:srgbClr val="F6B688"/>
    </a:custClr>
    <a:custClr name="Orange 40%">
      <a:srgbClr val="F7C29C"/>
    </a:custClr>
    <a:custClr name="Orange 20%">
      <a:srgbClr val="FBE0CE"/>
    </a:custClr>
    <a:custClr name="Orange 10%">
      <a:srgbClr val="FDF0E6"/>
    </a:custClr>
    <a:custClr name="Blå 100%">
      <a:srgbClr val="0083AB"/>
    </a:custClr>
    <a:custClr name="Blå 80%">
      <a:srgbClr val="0098BC"/>
    </a:custClr>
    <a:custClr name="Blå 60%">
      <a:srgbClr val="66B5CD"/>
    </a:custClr>
    <a:custClr name="Blå 40%">
      <a:srgbClr val="99CDDD"/>
    </a:custClr>
    <a:custClr name="Blå 20%">
      <a:srgbClr val="CCE6EE"/>
    </a:custClr>
    <a:custClr name="Blå 10%6">
      <a:srgbClr val="E6F3F7"/>
    </a:custClr>
    <a:custClr name="Grön 100%">
      <a:srgbClr val="52AF32"/>
    </a:custClr>
    <a:custClr name="Grön 80%">
      <a:srgbClr val="75BF5B"/>
    </a:custClr>
    <a:custClr name="Grön 60%">
      <a:srgbClr val="98CF84"/>
    </a:custClr>
    <a:custClr name="Grön 40%">
      <a:srgbClr val="BADFAD"/>
    </a:custClr>
    <a:custClr name="Grön 20%">
      <a:srgbClr val="DDEFD6"/>
    </a:custClr>
    <a:custClr name="Grön 10%">
      <a:srgbClr val="EEF7EB"/>
    </a:custClr>
  </a:custClrLst>
  <a:extLst>
    <a:ext uri="{05A4C25C-085E-4340-85A3-A5531E510DB2}">
      <thm15:themeFamily xmlns:thm15="http://schemas.microsoft.com/office/thememl/2012/main" name="Blank.potx" id="{90F6287C-CFAB-4591-9BA7-0A5FA1265664}" vid="{56959F92-A048-4127-A8F5-3AF7041FC050}"/>
    </a:ext>
  </a:extLst>
</a:theme>
</file>

<file path=ppt/theme/theme3.xml><?xml version="1.0" encoding="utf-8"?>
<a:theme xmlns:a="http://schemas.openxmlformats.org/drawingml/2006/main" name="TA Tema - Blå">
  <a:themeElements>
    <a:clrScheme name="TA Färgschema - Blå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83AB"/>
      </a:accent1>
      <a:accent2>
        <a:srgbClr val="0098BC"/>
      </a:accent2>
      <a:accent3>
        <a:srgbClr val="66B5CD"/>
      </a:accent3>
      <a:accent4>
        <a:srgbClr val="99CDDD"/>
      </a:accent4>
      <a:accent5>
        <a:srgbClr val="CCE6EE"/>
      </a:accent5>
      <a:accent6>
        <a:srgbClr val="E6F3F7"/>
      </a:accent6>
      <a:hlink>
        <a:srgbClr val="0000FF"/>
      </a:hlink>
      <a:folHlink>
        <a:srgbClr val="800080"/>
      </a:folHlink>
    </a:clrScheme>
    <a:fontScheme name="TA Typsnit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>
          <a:defRPr sz="14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Lila 100%">
      <a:srgbClr val="4C5CC5"/>
    </a:custClr>
    <a:custClr name="Lila 80%">
      <a:srgbClr val="707BB7"/>
    </a:custClr>
    <a:custClr name="Lila 60%">
      <a:srgbClr val="949CC9"/>
    </a:custClr>
    <a:custClr name="Lila 40%">
      <a:srgbClr val="B7BDDB"/>
    </a:custClr>
    <a:custClr name="Lila 20%">
      <a:srgbClr val="DBDEED"/>
    </a:custClr>
    <a:custClr name="Lila 10%">
      <a:srgbClr val="EDEEF6"/>
    </a:custClr>
    <a:custClr name="Orange 100%">
      <a:srgbClr val="EC6608"/>
    </a:custClr>
    <a:custClr name="Orange 80%2">
      <a:srgbClr val="F08539"/>
    </a:custClr>
    <a:custClr name="Orange 60%">
      <a:srgbClr val="F6B688"/>
    </a:custClr>
    <a:custClr name="Orange 40%">
      <a:srgbClr val="F7C29C"/>
    </a:custClr>
    <a:custClr name="Orange 20%">
      <a:srgbClr val="FBE0CE"/>
    </a:custClr>
    <a:custClr name="Orange 10%">
      <a:srgbClr val="FDF0E6"/>
    </a:custClr>
    <a:custClr name="Blå 100%">
      <a:srgbClr val="0083AB"/>
    </a:custClr>
    <a:custClr name="Blå 80%">
      <a:srgbClr val="0098BC"/>
    </a:custClr>
    <a:custClr name="Blå 60%">
      <a:srgbClr val="66B5CD"/>
    </a:custClr>
    <a:custClr name="Blå 40%">
      <a:srgbClr val="99CDDD"/>
    </a:custClr>
    <a:custClr name="Blå 20%">
      <a:srgbClr val="CCE6EE"/>
    </a:custClr>
    <a:custClr name="Blå 10%6">
      <a:srgbClr val="E6F3F7"/>
    </a:custClr>
    <a:custClr name="Grön 100%">
      <a:srgbClr val="52AF32"/>
    </a:custClr>
    <a:custClr name="Grön 80%">
      <a:srgbClr val="75BF5B"/>
    </a:custClr>
    <a:custClr name="Grön 60%">
      <a:srgbClr val="98CF84"/>
    </a:custClr>
    <a:custClr name="Grön 40%">
      <a:srgbClr val="BADFAD"/>
    </a:custClr>
    <a:custClr name="Grön 20%">
      <a:srgbClr val="DDEFD6"/>
    </a:custClr>
    <a:custClr name="Grön 10%">
      <a:srgbClr val="EEF7EB"/>
    </a:custClr>
  </a:custClrLst>
  <a:extLst>
    <a:ext uri="{05A4C25C-085E-4340-85A3-A5531E510DB2}">
      <thm15:themeFamily xmlns:thm15="http://schemas.microsoft.com/office/thememl/2012/main" name="Blank.potx" id="{90F6287C-CFAB-4591-9BA7-0A5FA1265664}" vid="{D962509D-4CA8-4216-B88C-E55099A3235E}"/>
    </a:ext>
  </a:extLst>
</a:theme>
</file>

<file path=ppt/theme/theme4.xml><?xml version="1.0" encoding="utf-8"?>
<a:theme xmlns:a="http://schemas.openxmlformats.org/drawingml/2006/main" name="TA Tema - Grön">
  <a:themeElements>
    <a:clrScheme name="TA Färgscema - Grön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2AF32"/>
      </a:accent1>
      <a:accent2>
        <a:srgbClr val="75BF5B"/>
      </a:accent2>
      <a:accent3>
        <a:srgbClr val="98CF84"/>
      </a:accent3>
      <a:accent4>
        <a:srgbClr val="BADFAD"/>
      </a:accent4>
      <a:accent5>
        <a:srgbClr val="DDEFD6"/>
      </a:accent5>
      <a:accent6>
        <a:srgbClr val="EEF7EB"/>
      </a:accent6>
      <a:hlink>
        <a:srgbClr val="0000FF"/>
      </a:hlink>
      <a:folHlink>
        <a:srgbClr val="800080"/>
      </a:folHlink>
    </a:clrScheme>
    <a:fontScheme name="TA Typsnit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>
          <a:defRPr sz="14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Lila 100%">
      <a:srgbClr val="4C5CC5"/>
    </a:custClr>
    <a:custClr name="Lila 80%">
      <a:srgbClr val="707BB7"/>
    </a:custClr>
    <a:custClr name="Lila 60%">
      <a:srgbClr val="949CC9"/>
    </a:custClr>
    <a:custClr name="Lila 40%">
      <a:srgbClr val="B7BDDB"/>
    </a:custClr>
    <a:custClr name="Lila 20%">
      <a:srgbClr val="DBDEED"/>
    </a:custClr>
    <a:custClr name="Lila 10%">
      <a:srgbClr val="EDEEF6"/>
    </a:custClr>
    <a:custClr name="Orange 100%">
      <a:srgbClr val="EC6608"/>
    </a:custClr>
    <a:custClr name="Orange 80%2">
      <a:srgbClr val="F08539"/>
    </a:custClr>
    <a:custClr name="Orange 60%">
      <a:srgbClr val="F6B688"/>
    </a:custClr>
    <a:custClr name="Orange 40%">
      <a:srgbClr val="F7C29C"/>
    </a:custClr>
    <a:custClr name="Orange 20%">
      <a:srgbClr val="FBE0CE"/>
    </a:custClr>
    <a:custClr name="Orange 10%">
      <a:srgbClr val="FDF0E6"/>
    </a:custClr>
    <a:custClr name="Blå 100%">
      <a:srgbClr val="0083AB"/>
    </a:custClr>
    <a:custClr name="Blå 80%">
      <a:srgbClr val="0098BC"/>
    </a:custClr>
    <a:custClr name="Blå 60%">
      <a:srgbClr val="66B5CD"/>
    </a:custClr>
    <a:custClr name="Blå 40%">
      <a:srgbClr val="99CDDD"/>
    </a:custClr>
    <a:custClr name="Blå 20%">
      <a:srgbClr val="CCE6EE"/>
    </a:custClr>
    <a:custClr name="Blå 10%6">
      <a:srgbClr val="E6F3F7"/>
    </a:custClr>
    <a:custClr name="Grön 100%">
      <a:srgbClr val="52AF32"/>
    </a:custClr>
    <a:custClr name="Grön 80%">
      <a:srgbClr val="75BF5B"/>
    </a:custClr>
    <a:custClr name="Grön 60%">
      <a:srgbClr val="98CF84"/>
    </a:custClr>
    <a:custClr name="Grön 40%">
      <a:srgbClr val="BADFAD"/>
    </a:custClr>
    <a:custClr name="Grön 20%">
      <a:srgbClr val="DDEFD6"/>
    </a:custClr>
    <a:custClr name="Grön 10%">
      <a:srgbClr val="EEF7EB"/>
    </a:custClr>
  </a:custClrLst>
  <a:extLst>
    <a:ext uri="{05A4C25C-085E-4340-85A3-A5531E510DB2}">
      <thm15:themeFamily xmlns:thm15="http://schemas.microsoft.com/office/thememl/2012/main" name="Blank.potx" id="{90F6287C-CFAB-4591-9BA7-0A5FA1265664}" vid="{2AB867F6-A88B-414F-BC4A-1D1CAC09D56B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Lila 100%">
      <a:srgbClr val="4C5CC5"/>
    </a:custClr>
    <a:custClr name="Lila 80%">
      <a:srgbClr val="707BB7"/>
    </a:custClr>
    <a:custClr name="Lila 60%">
      <a:srgbClr val="949CC9"/>
    </a:custClr>
    <a:custClr name="Lila 40%">
      <a:srgbClr val="B7BDDB"/>
    </a:custClr>
    <a:custClr name="Lila 20%">
      <a:srgbClr val="DBDEED"/>
    </a:custClr>
    <a:custClr name="Lila 10%">
      <a:srgbClr val="EDEEF6"/>
    </a:custClr>
    <a:custClr name="Orange 100%">
      <a:srgbClr val="EC6608"/>
    </a:custClr>
    <a:custClr name="Orange 80%2">
      <a:srgbClr val="F08539"/>
    </a:custClr>
    <a:custClr name="Orange 60%">
      <a:srgbClr val="F6B688"/>
    </a:custClr>
    <a:custClr name="Orange 40%">
      <a:srgbClr val="F7C29C"/>
    </a:custClr>
    <a:custClr name="Orange 20%">
      <a:srgbClr val="FBE0CE"/>
    </a:custClr>
    <a:custClr name="Orange 10%">
      <a:srgbClr val="FDF0E6"/>
    </a:custClr>
    <a:custClr name="Blå 100%">
      <a:srgbClr val="0083AB"/>
    </a:custClr>
    <a:custClr name="Blå 80%">
      <a:srgbClr val="0098BC"/>
    </a:custClr>
    <a:custClr name="Blå 60%">
      <a:srgbClr val="66B5CD"/>
    </a:custClr>
    <a:custClr name="Blå 40%">
      <a:srgbClr val="99CDDD"/>
    </a:custClr>
    <a:custClr name="Blå 20%">
      <a:srgbClr val="CCE6EE"/>
    </a:custClr>
    <a:custClr name="Blå 10%6">
      <a:srgbClr val="E6F3F7"/>
    </a:custClr>
    <a:custClr name="Grön 100%">
      <a:srgbClr val="52AF32"/>
    </a:custClr>
    <a:custClr name="Grön 80%">
      <a:srgbClr val="75BF5B"/>
    </a:custClr>
    <a:custClr name="Grön 60%">
      <a:srgbClr val="98CF84"/>
    </a:custClr>
    <a:custClr name="Grön 40%">
      <a:srgbClr val="BADFAD"/>
    </a:custClr>
    <a:custClr name="Grön 20%">
      <a:srgbClr val="DDEFD6"/>
    </a:custClr>
    <a:custClr name="Grön 10%">
      <a:srgbClr val="EEF7EB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1307</Words>
  <Application>Microsoft Office PowerPoint</Application>
  <PresentationFormat>Bildspel på skärmen (4:3)</PresentationFormat>
  <Paragraphs>185</Paragraphs>
  <Slides>22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22</vt:i4>
      </vt:variant>
    </vt:vector>
  </HeadingPairs>
  <TitlesOfParts>
    <vt:vector size="29" baseType="lpstr">
      <vt:lpstr>Arial</vt:lpstr>
      <vt:lpstr>Calibri</vt:lpstr>
      <vt:lpstr>Wingdings</vt:lpstr>
      <vt:lpstr>TA Tema - Lila</vt:lpstr>
      <vt:lpstr>TA Tema - Orange</vt:lpstr>
      <vt:lpstr>TA Tema - Blå</vt:lpstr>
      <vt:lpstr>TA Tema - Grön</vt:lpstr>
      <vt:lpstr>Sammandrag av regeringsuppdrag och utvecklingsarbete 2018/2019  Tom Andersson</vt:lpstr>
      <vt:lpstr>Disposition</vt:lpstr>
      <vt:lpstr>Kartläggningen i praktiken</vt:lpstr>
      <vt:lpstr>Trafikutskottets slutsatser 2013</vt:lpstr>
      <vt:lpstr>”Det finns tydliga mål och regler…”</vt:lpstr>
      <vt:lpstr>Nytt sammanhållet regelverk i Kanada</vt:lpstr>
      <vt:lpstr>Resenärsperspektivet</vt:lpstr>
      <vt:lpstr>Befolkningsenkät</vt:lpstr>
      <vt:lpstr>Närmare en av tre har minst en av fyra funktionsnedsättningar.</vt:lpstr>
      <vt:lpstr>Effekter på resandet</vt:lpstr>
      <vt:lpstr>Allmänna och särskilda funktionshinder</vt:lpstr>
      <vt:lpstr>Nationell måluppföljning</vt:lpstr>
      <vt:lpstr>Alternativa målbilder</vt:lpstr>
      <vt:lpstr>Uppföljande utvecklingsprojekt</vt:lpstr>
      <vt:lpstr>Arbetet i praktiken</vt:lpstr>
      <vt:lpstr>Inledande slutsatser</vt:lpstr>
      <vt:lpstr>Mått 1. Användbar information</vt:lpstr>
      <vt:lpstr>Mått 2. Regional måluppföljning</vt:lpstr>
      <vt:lpstr>Exempel på kvalitativ diskussion</vt:lpstr>
      <vt:lpstr>Mått 3. Diskrepans i upplevda hinder</vt:lpstr>
      <vt:lpstr>De sju delfrågorna</vt:lpstr>
      <vt:lpstr>För mer information och rapport:  https://www.trafa.se/funktionshinder  https://www.trafa.se/kollektivtrafik/anvandbarhet-i-kollektivtrafik-8307/    Tack!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:description/>
  <cp:lastModifiedBy/>
  <cp:revision>1</cp:revision>
  <dcterms:created xsi:type="dcterms:W3CDTF">2019-05-27T06:10:42Z</dcterms:created>
  <dcterms:modified xsi:type="dcterms:W3CDTF">2019-08-22T14:13:26Z</dcterms:modified>
</cp:coreProperties>
</file>